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12192000" cy="6858000"/>
  <p:defaultTextStyle>
    <a:defPPr>
      <a:defRPr kern="0"/>
    </a:defPPr>
  </p:defaultTextStyle>
  <p:embeddedFontLst>
    <p:embeddedFont>
      <p:font typeface="Arial" panose="00000000000000000000" pitchFamily="34" charset="1"/>
      <p:regular r:id="rId46"/>
      <p:bold r:id="rId47"/>
    </p:embeddedFont>
    <p:embeddedFont>
      <p:font typeface="Malgun Gothic" panose="00000000000000000000" pitchFamily="34" charset="1"/>
      <p:bold r:id="rId48"/>
    </p:embeddedFont>
    <p:embeddedFont>
      <p:font typeface="Times New Roman" panose="00000000000000000000" pitchFamily="18" charset="1"/>
      <p:regular r:id="rId45"/>
    </p:embeddedFont>
    <p:embeddedFont>
      <p:font typeface="Wingdings" panose="00000000000000000000" pitchFamily="2" charset="2"/>
      <p:regular r:id="rId4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font" Target="fonts/font1.fntdata"/><Relationship Id="rId46" Type="http://schemas.openxmlformats.org/officeDocument/2006/relationships/font" Target="fonts/font2.fntdata"/><Relationship Id="rId47" Type="http://schemas.openxmlformats.org/officeDocument/2006/relationships/font" Target="fonts/font3.fntdata"/><Relationship Id="rId48" Type="http://schemas.openxmlformats.org/officeDocument/2006/relationships/font" Target="fonts/font4.fntdata"/><Relationship Id="rId49" Type="http://schemas.openxmlformats.org/officeDocument/2006/relationships/font" Target="fonts/font5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1828800"/>
          </a:xfrm>
          <a:custGeom>
            <a:avLst/>
            <a:gdLst/>
            <a:ahLst/>
            <a:cxnLst/>
            <a:rect l="l" t="t" r="r" b="b"/>
            <a:pathLst>
              <a:path w="12192000" h="1828800">
                <a:moveTo>
                  <a:pt x="12192000" y="0"/>
                </a:moveTo>
                <a:lnTo>
                  <a:pt x="0" y="0"/>
                </a:lnTo>
                <a:lnTo>
                  <a:pt x="0" y="1828800"/>
                </a:lnTo>
                <a:lnTo>
                  <a:pt x="12192000" y="1828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863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16702" y="155194"/>
            <a:ext cx="1958594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684107"/>
                </a:solidFill>
                <a:latin typeface="Gulim"/>
                <a:cs typeface="Guli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684107"/>
                </a:solidFill>
                <a:latin typeface="Gulim"/>
                <a:cs typeface="Guli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684107"/>
                </a:solidFill>
                <a:latin typeface="Gulim"/>
                <a:cs typeface="Guli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67457" y="438241"/>
            <a:ext cx="935355" cy="649605"/>
          </a:xfrm>
          <a:custGeom>
            <a:avLst/>
            <a:gdLst/>
            <a:ahLst/>
            <a:cxnLst/>
            <a:rect l="l" t="t" r="r" b="b"/>
            <a:pathLst>
              <a:path w="935355" h="649605">
                <a:moveTo>
                  <a:pt x="469167" y="0"/>
                </a:moveTo>
                <a:lnTo>
                  <a:pt x="423440" y="2133"/>
                </a:lnTo>
                <a:lnTo>
                  <a:pt x="377630" y="8862"/>
                </a:lnTo>
                <a:lnTo>
                  <a:pt x="332047" y="20313"/>
                </a:lnTo>
                <a:lnTo>
                  <a:pt x="286998" y="36611"/>
                </a:lnTo>
                <a:lnTo>
                  <a:pt x="243818" y="57342"/>
                </a:lnTo>
                <a:lnTo>
                  <a:pt x="203721" y="81849"/>
                </a:lnTo>
                <a:lnTo>
                  <a:pt x="166832" y="109824"/>
                </a:lnTo>
                <a:lnTo>
                  <a:pt x="133278" y="140960"/>
                </a:lnTo>
                <a:lnTo>
                  <a:pt x="103185" y="174947"/>
                </a:lnTo>
                <a:lnTo>
                  <a:pt x="76678" y="211479"/>
                </a:lnTo>
                <a:lnTo>
                  <a:pt x="53883" y="250248"/>
                </a:lnTo>
                <a:lnTo>
                  <a:pt x="34927" y="290945"/>
                </a:lnTo>
                <a:lnTo>
                  <a:pt x="19934" y="333262"/>
                </a:lnTo>
                <a:lnTo>
                  <a:pt x="9031" y="376893"/>
                </a:lnTo>
                <a:lnTo>
                  <a:pt x="2345" y="421529"/>
                </a:lnTo>
                <a:lnTo>
                  <a:pt x="0" y="466861"/>
                </a:lnTo>
                <a:lnTo>
                  <a:pt x="2122" y="512583"/>
                </a:lnTo>
                <a:lnTo>
                  <a:pt x="8838" y="558387"/>
                </a:lnTo>
                <a:lnTo>
                  <a:pt x="20273" y="603963"/>
                </a:lnTo>
                <a:lnTo>
                  <a:pt x="36554" y="649005"/>
                </a:lnTo>
                <a:lnTo>
                  <a:pt x="901094" y="645068"/>
                </a:lnTo>
                <a:lnTo>
                  <a:pt x="918317" y="595092"/>
                </a:lnTo>
                <a:lnTo>
                  <a:pt x="929713" y="543898"/>
                </a:lnTo>
                <a:lnTo>
                  <a:pt x="935287" y="491980"/>
                </a:lnTo>
                <a:lnTo>
                  <a:pt x="935042" y="439830"/>
                </a:lnTo>
                <a:lnTo>
                  <a:pt x="928984" y="387943"/>
                </a:lnTo>
                <a:lnTo>
                  <a:pt x="917116" y="336811"/>
                </a:lnTo>
                <a:lnTo>
                  <a:pt x="899443" y="286928"/>
                </a:lnTo>
                <a:lnTo>
                  <a:pt x="878714" y="243755"/>
                </a:lnTo>
                <a:lnTo>
                  <a:pt x="854208" y="203663"/>
                </a:lnTo>
                <a:lnTo>
                  <a:pt x="826233" y="166780"/>
                </a:lnTo>
                <a:lnTo>
                  <a:pt x="795097" y="133230"/>
                </a:lnTo>
                <a:lnTo>
                  <a:pt x="761108" y="103141"/>
                </a:lnTo>
                <a:lnTo>
                  <a:pt x="724574" y="76639"/>
                </a:lnTo>
                <a:lnTo>
                  <a:pt x="685803" y="53848"/>
                </a:lnTo>
                <a:lnTo>
                  <a:pt x="645103" y="34897"/>
                </a:lnTo>
                <a:lnTo>
                  <a:pt x="602781" y="19910"/>
                </a:lnTo>
                <a:lnTo>
                  <a:pt x="559146" y="9014"/>
                </a:lnTo>
                <a:lnTo>
                  <a:pt x="514506" y="2335"/>
                </a:lnTo>
                <a:lnTo>
                  <a:pt x="469167" y="0"/>
                </a:lnTo>
                <a:close/>
              </a:path>
            </a:pathLst>
          </a:custGeom>
          <a:solidFill>
            <a:srgbClr val="0D0D0D">
              <a:alpha val="1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54508" y="792480"/>
            <a:ext cx="525780" cy="411480"/>
          </a:xfrm>
          <a:custGeom>
            <a:avLst/>
            <a:gdLst/>
            <a:ahLst/>
            <a:cxnLst/>
            <a:rect l="l" t="t" r="r" b="b"/>
            <a:pathLst>
              <a:path w="525779" h="411480">
                <a:moveTo>
                  <a:pt x="525780" y="0"/>
                </a:moveTo>
                <a:lnTo>
                  <a:pt x="0" y="0"/>
                </a:lnTo>
                <a:lnTo>
                  <a:pt x="0" y="411479"/>
                </a:lnTo>
                <a:lnTo>
                  <a:pt x="525780" y="411479"/>
                </a:lnTo>
                <a:lnTo>
                  <a:pt x="525780" y="0"/>
                </a:lnTo>
                <a:close/>
              </a:path>
            </a:pathLst>
          </a:custGeom>
          <a:solidFill>
            <a:srgbClr val="B68055">
              <a:alpha val="6901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75843" y="47853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40">
                <a:moveTo>
                  <a:pt x="169164" y="0"/>
                </a:moveTo>
                <a:lnTo>
                  <a:pt x="0" y="0"/>
                </a:lnTo>
                <a:lnTo>
                  <a:pt x="84582" y="167639"/>
                </a:lnTo>
                <a:lnTo>
                  <a:pt x="169164" y="0"/>
                </a:lnTo>
                <a:close/>
              </a:path>
            </a:pathLst>
          </a:custGeom>
          <a:solidFill>
            <a:srgbClr val="7C54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7722" y="450379"/>
            <a:ext cx="935296" cy="6490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914" y="199771"/>
            <a:ext cx="12028170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684107"/>
                </a:solidFill>
                <a:latin typeface="Gulim"/>
                <a:cs typeface="Gulim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5027" y="1801367"/>
            <a:ext cx="10981944" cy="179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428234" y="6378216"/>
            <a:ext cx="1120775" cy="188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3A3838"/>
                </a:solidFill>
                <a:latin typeface="Gulim"/>
                <a:cs typeface="Guli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Relationship Id="rId8" Type="http://schemas.openxmlformats.org/officeDocument/2006/relationships/image" Target="../media/image2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Relationship Id="rId8" Type="http://schemas.openxmlformats.org/officeDocument/2006/relationships/image" Target="../media/image3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4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22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4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45.png"/><Relationship Id="rId8" Type="http://schemas.openxmlformats.org/officeDocument/2006/relationships/image" Target="../media/image5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56.png"/><Relationship Id="rId7" Type="http://schemas.openxmlformats.org/officeDocument/2006/relationships/image" Target="../media/image45.png"/><Relationship Id="rId8" Type="http://schemas.openxmlformats.org/officeDocument/2006/relationships/image" Target="../media/image5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50.png"/><Relationship Id="rId6" Type="http://schemas.openxmlformats.org/officeDocument/2006/relationships/image" Target="../media/image61.png"/><Relationship Id="rId7" Type="http://schemas.openxmlformats.org/officeDocument/2006/relationships/image" Target="../media/image4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50.png"/><Relationship Id="rId6" Type="http://schemas.openxmlformats.org/officeDocument/2006/relationships/image" Target="../media/image64.png"/><Relationship Id="rId7" Type="http://schemas.openxmlformats.org/officeDocument/2006/relationships/image" Target="../media/image45.png"/><Relationship Id="rId8" Type="http://schemas.openxmlformats.org/officeDocument/2006/relationships/image" Target="../media/image6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4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6.png"/><Relationship Id="rId4" Type="http://schemas.openxmlformats.org/officeDocument/2006/relationships/image" Target="../media/image72.png"/><Relationship Id="rId5" Type="http://schemas.openxmlformats.org/officeDocument/2006/relationships/image" Target="../media/image40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7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4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1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78.png"/><Relationship Id="rId9" Type="http://schemas.openxmlformats.org/officeDocument/2006/relationships/image" Target="../media/image45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78.png"/><Relationship Id="rId7" Type="http://schemas.openxmlformats.org/officeDocument/2006/relationships/image" Target="../media/image4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78.png"/><Relationship Id="rId7" Type="http://schemas.openxmlformats.org/officeDocument/2006/relationships/image" Target="../media/image4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78.png"/><Relationship Id="rId7" Type="http://schemas.openxmlformats.org/officeDocument/2006/relationships/image" Target="../media/image4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6.png"/><Relationship Id="rId4" Type="http://schemas.openxmlformats.org/officeDocument/2006/relationships/image" Target="../media/image89.png"/><Relationship Id="rId5" Type="http://schemas.openxmlformats.org/officeDocument/2006/relationships/image" Target="../media/image40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9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78.png"/><Relationship Id="rId5" Type="http://schemas.openxmlformats.org/officeDocument/2006/relationships/image" Target="../media/image4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78.png"/><Relationship Id="rId4" Type="http://schemas.openxmlformats.org/officeDocument/2006/relationships/image" Target="../media/image45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78.png"/><Relationship Id="rId4" Type="http://schemas.openxmlformats.org/officeDocument/2006/relationships/image" Target="../media/image4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Relationship Id="rId3" Type="http://schemas.openxmlformats.org/officeDocument/2006/relationships/image" Target="../media/image1.png"/><Relationship Id="rId4" Type="http://schemas.openxmlformats.org/officeDocument/2006/relationships/image" Target="../media/image93.png"/><Relationship Id="rId5" Type="http://schemas.openxmlformats.org/officeDocument/2006/relationships/image" Target="../media/image78.png"/><Relationship Id="rId6" Type="http://schemas.openxmlformats.org/officeDocument/2006/relationships/image" Target="../media/image4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78.png"/><Relationship Id="rId4" Type="http://schemas.openxmlformats.org/officeDocument/2006/relationships/image" Target="../media/image45.png"/><Relationship Id="rId5" Type="http://schemas.openxmlformats.org/officeDocument/2006/relationships/image" Target="../media/image9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6.png"/><Relationship Id="rId4" Type="http://schemas.openxmlformats.org/officeDocument/2006/relationships/image" Target="../media/image9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1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10403" y="1343024"/>
            <a:ext cx="2393950" cy="2129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97050" algn="l"/>
              </a:tabLst>
            </a:pPr>
            <a:r>
              <a:rPr dirty="0" sz="13800" spc="-50" b="1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dirty="0" sz="13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3800" spc="-50" b="1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13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7772400" cy="3251200"/>
            <a:chOff x="0" y="0"/>
            <a:chExt cx="7772400" cy="32512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373" y="2127453"/>
              <a:ext cx="1185672" cy="112349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8209" y="2127453"/>
              <a:ext cx="1773936" cy="112349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0"/>
              <a:ext cx="3077210" cy="462280"/>
            </a:xfrm>
            <a:custGeom>
              <a:avLst/>
              <a:gdLst/>
              <a:ahLst/>
              <a:cxnLst/>
              <a:rect l="l" t="t" r="r" b="b"/>
              <a:pathLst>
                <a:path w="3077210" h="462280">
                  <a:moveTo>
                    <a:pt x="3076956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3076956" y="461772"/>
                  </a:lnTo>
                  <a:lnTo>
                    <a:pt x="3076956" y="0"/>
                  </a:lnTo>
                  <a:close/>
                </a:path>
              </a:pathLst>
            </a:custGeom>
            <a:solidFill>
              <a:srgbClr val="68636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73481" y="51308"/>
            <a:ext cx="233553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00">
                <a:solidFill>
                  <a:srgbClr val="FFFFFF"/>
                </a:solidFill>
                <a:latin typeface="Gulim"/>
                <a:cs typeface="Gulim"/>
              </a:rPr>
              <a:t>통계학의</a:t>
            </a:r>
            <a:r>
              <a:rPr dirty="0" sz="2000" spc="-4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000" spc="-260">
                <a:solidFill>
                  <a:srgbClr val="FFFFFF"/>
                </a:solidFill>
                <a:latin typeface="Gulim"/>
                <a:cs typeface="Gulim"/>
              </a:rPr>
              <a:t>개념</a:t>
            </a:r>
            <a:r>
              <a:rPr dirty="0" sz="2000" spc="-4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000" spc="-180">
                <a:solidFill>
                  <a:srgbClr val="FFFFFF"/>
                </a:solidFill>
                <a:latin typeface="Gulim"/>
                <a:cs typeface="Gulim"/>
              </a:rPr>
              <a:t>및</a:t>
            </a:r>
            <a:r>
              <a:rPr dirty="0" sz="2000" spc="-114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000" spc="-365">
                <a:solidFill>
                  <a:srgbClr val="FFFFFF"/>
                </a:solidFill>
                <a:latin typeface="Gulim"/>
                <a:cs typeface="Gulim"/>
              </a:rPr>
              <a:t>제문제</a:t>
            </a:r>
            <a:endParaRPr sz="2000">
              <a:latin typeface="Gulim"/>
              <a:cs typeface="Gulim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4955285" y="3838447"/>
            <a:ext cx="2399030" cy="1033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000" spc="-395" b="1">
                <a:solidFill>
                  <a:srgbClr val="3D2B1B"/>
                </a:solidFill>
                <a:latin typeface="Malgun Gothic"/>
                <a:cs typeface="Malgun Gothic"/>
              </a:rPr>
              <a:t>표본분포(1)</a:t>
            </a:r>
            <a:endParaRPr sz="4000">
              <a:latin typeface="Malgun Gothic"/>
              <a:cs typeface="Malgun Gothic"/>
            </a:endParaRPr>
          </a:p>
          <a:p>
            <a:pPr algn="ctr" marL="8890">
              <a:lnSpc>
                <a:spcPct val="100000"/>
              </a:lnSpc>
              <a:spcBef>
                <a:spcPts val="1225"/>
              </a:spcBef>
            </a:pPr>
            <a:r>
              <a:rPr dirty="0" sz="1600" spc="-265">
                <a:solidFill>
                  <a:srgbClr val="3A3838"/>
                </a:solidFill>
                <a:latin typeface="Gulim"/>
                <a:cs typeface="Gulim"/>
              </a:rPr>
              <a:t>정보통계학과이긍희</a:t>
            </a:r>
            <a:r>
              <a:rPr dirty="0" sz="1600" spc="-370">
                <a:solidFill>
                  <a:srgbClr val="3A3838"/>
                </a:solidFill>
                <a:latin typeface="Gulim"/>
                <a:cs typeface="Gulim"/>
              </a:rPr>
              <a:t> </a:t>
            </a:r>
            <a:r>
              <a:rPr dirty="0" sz="1600" spc="-330">
                <a:solidFill>
                  <a:srgbClr val="3A3838"/>
                </a:solidFill>
                <a:latin typeface="Gulim"/>
                <a:cs typeface="Gulim"/>
              </a:rPr>
              <a:t>교수</a:t>
            </a:r>
            <a:endParaRPr sz="16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445133" cy="463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083564" cy="463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926573" y="199771"/>
            <a:ext cx="105156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75">
                <a:solidFill>
                  <a:srgbClr val="684107"/>
                </a:solidFill>
                <a:latin typeface="Gulim"/>
                <a:cs typeface="Gulim"/>
              </a:rPr>
              <a:t>변수변환</a:t>
            </a:r>
            <a:endParaRPr sz="2500">
              <a:latin typeface="Gulim"/>
              <a:cs typeface="Gulim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00265" y="1796605"/>
            <a:ext cx="8808085" cy="2475865"/>
            <a:chOff x="600265" y="1796605"/>
            <a:chExt cx="8808085" cy="2475865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027" y="1801367"/>
              <a:ext cx="8798052" cy="2465831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05027" y="1801367"/>
              <a:ext cx="8798560" cy="2466340"/>
            </a:xfrm>
            <a:custGeom>
              <a:avLst/>
              <a:gdLst/>
              <a:ahLst/>
              <a:cxnLst/>
              <a:rect l="l" t="t" r="r" b="b"/>
              <a:pathLst>
                <a:path w="8798560" h="2466340">
                  <a:moveTo>
                    <a:pt x="0" y="2465831"/>
                  </a:moveTo>
                  <a:lnTo>
                    <a:pt x="8798052" y="2465831"/>
                  </a:lnTo>
                  <a:lnTo>
                    <a:pt x="8798052" y="0"/>
                  </a:lnTo>
                  <a:lnTo>
                    <a:pt x="0" y="0"/>
                  </a:lnTo>
                  <a:lnTo>
                    <a:pt x="0" y="2465831"/>
                  </a:lnTo>
                  <a:close/>
                </a:path>
              </a:pathLst>
            </a:custGeom>
            <a:ln w="9144">
              <a:solidFill>
                <a:srgbClr val="E36C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949045" y="2162682"/>
            <a:ext cx="632142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sz="3200" spc="5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 spc="-5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dirty="0" sz="3200" spc="-575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baseline="-15366" sz="3525" spc="494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 spc="10">
                <a:solidFill>
                  <a:srgbClr val="585858"/>
                </a:solidFill>
                <a:latin typeface="Cambria Math"/>
                <a:cs typeface="Cambria Math"/>
              </a:rPr>
              <a:t>(</a:t>
            </a:r>
            <a:r>
              <a:rPr dirty="0" sz="3200" spc="7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3200" spc="10">
                <a:solidFill>
                  <a:srgbClr val="585858"/>
                </a:solidFill>
                <a:latin typeface="Cambria Math"/>
                <a:cs typeface="Cambria Math"/>
              </a:rPr>
              <a:t>)</a:t>
            </a:r>
            <a:r>
              <a:rPr dirty="0" sz="3200" spc="15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dirty="0" sz="3200" spc="24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1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28368" sz="3525" spc="15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8368" sz="3525" spc="45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3200" spc="-1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14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145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확률분포는</a:t>
            </a:r>
            <a:r>
              <a:rPr dirty="0" sz="3200" spc="-19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623820" y="3250056"/>
            <a:ext cx="1284605" cy="377190"/>
          </a:xfrm>
          <a:custGeom>
            <a:avLst/>
            <a:gdLst/>
            <a:ahLst/>
            <a:cxnLst/>
            <a:rect l="l" t="t" r="r" b="b"/>
            <a:pathLst>
              <a:path w="1284604" h="377189">
                <a:moveTo>
                  <a:pt x="125603" y="15240"/>
                </a:moveTo>
                <a:lnTo>
                  <a:pt x="120269" y="0"/>
                </a:lnTo>
                <a:lnTo>
                  <a:pt x="92900" y="9842"/>
                </a:lnTo>
                <a:lnTo>
                  <a:pt x="68922" y="24117"/>
                </a:lnTo>
                <a:lnTo>
                  <a:pt x="31115" y="66040"/>
                </a:lnTo>
                <a:lnTo>
                  <a:pt x="7785" y="122021"/>
                </a:lnTo>
                <a:lnTo>
                  <a:pt x="0" y="188468"/>
                </a:lnTo>
                <a:lnTo>
                  <a:pt x="1943" y="223126"/>
                </a:lnTo>
                <a:lnTo>
                  <a:pt x="17462" y="284378"/>
                </a:lnTo>
                <a:lnTo>
                  <a:pt x="48196" y="334073"/>
                </a:lnTo>
                <a:lnTo>
                  <a:pt x="92824" y="367030"/>
                </a:lnTo>
                <a:lnTo>
                  <a:pt x="120269" y="376936"/>
                </a:lnTo>
                <a:lnTo>
                  <a:pt x="124968" y="361569"/>
                </a:lnTo>
                <a:lnTo>
                  <a:pt x="103479" y="352082"/>
                </a:lnTo>
                <a:lnTo>
                  <a:pt x="84963" y="338823"/>
                </a:lnTo>
                <a:lnTo>
                  <a:pt x="56769" y="301117"/>
                </a:lnTo>
                <a:lnTo>
                  <a:pt x="40017" y="249986"/>
                </a:lnTo>
                <a:lnTo>
                  <a:pt x="34417" y="186563"/>
                </a:lnTo>
                <a:lnTo>
                  <a:pt x="35814" y="154368"/>
                </a:lnTo>
                <a:lnTo>
                  <a:pt x="47002" y="98552"/>
                </a:lnTo>
                <a:lnTo>
                  <a:pt x="69430" y="54571"/>
                </a:lnTo>
                <a:lnTo>
                  <a:pt x="103860" y="24752"/>
                </a:lnTo>
                <a:lnTo>
                  <a:pt x="125603" y="15240"/>
                </a:lnTo>
                <a:close/>
              </a:path>
              <a:path w="1284604" h="377189">
                <a:moveTo>
                  <a:pt x="495173" y="188468"/>
                </a:moveTo>
                <a:lnTo>
                  <a:pt x="487375" y="122021"/>
                </a:lnTo>
                <a:lnTo>
                  <a:pt x="464058" y="66040"/>
                </a:lnTo>
                <a:lnTo>
                  <a:pt x="426237" y="24117"/>
                </a:lnTo>
                <a:lnTo>
                  <a:pt x="374904" y="0"/>
                </a:lnTo>
                <a:lnTo>
                  <a:pt x="369570" y="15240"/>
                </a:lnTo>
                <a:lnTo>
                  <a:pt x="391375" y="24752"/>
                </a:lnTo>
                <a:lnTo>
                  <a:pt x="410133" y="37858"/>
                </a:lnTo>
                <a:lnTo>
                  <a:pt x="438531" y="74930"/>
                </a:lnTo>
                <a:lnTo>
                  <a:pt x="455206" y="125031"/>
                </a:lnTo>
                <a:lnTo>
                  <a:pt x="460756" y="186563"/>
                </a:lnTo>
                <a:lnTo>
                  <a:pt x="459346" y="219811"/>
                </a:lnTo>
                <a:lnTo>
                  <a:pt x="448157" y="277101"/>
                </a:lnTo>
                <a:lnTo>
                  <a:pt x="425780" y="321843"/>
                </a:lnTo>
                <a:lnTo>
                  <a:pt x="391680" y="352082"/>
                </a:lnTo>
                <a:lnTo>
                  <a:pt x="370205" y="361569"/>
                </a:lnTo>
                <a:lnTo>
                  <a:pt x="374904" y="376936"/>
                </a:lnTo>
                <a:lnTo>
                  <a:pt x="426351" y="352742"/>
                </a:lnTo>
                <a:lnTo>
                  <a:pt x="464185" y="311023"/>
                </a:lnTo>
                <a:lnTo>
                  <a:pt x="487387" y="255079"/>
                </a:lnTo>
                <a:lnTo>
                  <a:pt x="493217" y="223126"/>
                </a:lnTo>
                <a:lnTo>
                  <a:pt x="495173" y="188468"/>
                </a:lnTo>
                <a:close/>
              </a:path>
              <a:path w="1284604" h="377189">
                <a:moveTo>
                  <a:pt x="1284097" y="175768"/>
                </a:moveTo>
                <a:lnTo>
                  <a:pt x="1058545" y="175768"/>
                </a:lnTo>
                <a:lnTo>
                  <a:pt x="1058545" y="201676"/>
                </a:lnTo>
                <a:lnTo>
                  <a:pt x="1284097" y="201676"/>
                </a:lnTo>
                <a:lnTo>
                  <a:pt x="1284097" y="1757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169286" y="3135249"/>
            <a:ext cx="1790064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88010" algn="l"/>
                <a:tab pos="1097280" algn="l"/>
              </a:tabLst>
            </a:pPr>
            <a:r>
              <a:rPr dirty="0" sz="3200" spc="-409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baseline="-15366" sz="3525" spc="487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dirty="0" sz="3200" spc="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37326" sz="4800" spc="-75">
                <a:solidFill>
                  <a:srgbClr val="585858"/>
                </a:solidFill>
                <a:latin typeface="Cambria Math"/>
                <a:cs typeface="Cambria Math"/>
              </a:rPr>
              <a:t>4</a:t>
            </a:r>
            <a:endParaRPr baseline="-37326" sz="48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4009771" y="2920237"/>
            <a:ext cx="625475" cy="1037590"/>
          </a:xfrm>
          <a:custGeom>
            <a:avLst/>
            <a:gdLst/>
            <a:ahLst/>
            <a:cxnLst/>
            <a:rect l="l" t="t" r="r" b="b"/>
            <a:pathLst>
              <a:path w="625475" h="1037589">
                <a:moveTo>
                  <a:pt x="187071" y="14859"/>
                </a:moveTo>
                <a:lnTo>
                  <a:pt x="146329" y="30734"/>
                </a:lnTo>
                <a:lnTo>
                  <a:pt x="117703" y="66967"/>
                </a:lnTo>
                <a:lnTo>
                  <a:pt x="91782" y="108699"/>
                </a:lnTo>
                <a:lnTo>
                  <a:pt x="68541" y="155943"/>
                </a:lnTo>
                <a:lnTo>
                  <a:pt x="48006" y="208661"/>
                </a:lnTo>
                <a:lnTo>
                  <a:pt x="33337" y="255790"/>
                </a:lnTo>
                <a:lnTo>
                  <a:pt x="21336" y="304685"/>
                </a:lnTo>
                <a:lnTo>
                  <a:pt x="12001" y="355371"/>
                </a:lnTo>
                <a:lnTo>
                  <a:pt x="5334" y="407835"/>
                </a:lnTo>
                <a:lnTo>
                  <a:pt x="1333" y="462102"/>
                </a:lnTo>
                <a:lnTo>
                  <a:pt x="0" y="518414"/>
                </a:lnTo>
                <a:lnTo>
                  <a:pt x="1333" y="573481"/>
                </a:lnTo>
                <a:lnTo>
                  <a:pt x="5334" y="627291"/>
                </a:lnTo>
                <a:lnTo>
                  <a:pt x="12001" y="679564"/>
                </a:lnTo>
                <a:lnTo>
                  <a:pt x="21336" y="730313"/>
                </a:lnTo>
                <a:lnTo>
                  <a:pt x="33337" y="779513"/>
                </a:lnTo>
                <a:lnTo>
                  <a:pt x="48006" y="827151"/>
                </a:lnTo>
                <a:lnTo>
                  <a:pt x="68541" y="880618"/>
                </a:lnTo>
                <a:lnTo>
                  <a:pt x="91782" y="928382"/>
                </a:lnTo>
                <a:lnTo>
                  <a:pt x="117703" y="970445"/>
                </a:lnTo>
                <a:lnTo>
                  <a:pt x="146329" y="1006805"/>
                </a:lnTo>
                <a:lnTo>
                  <a:pt x="177673" y="1037463"/>
                </a:lnTo>
                <a:lnTo>
                  <a:pt x="187071" y="1022858"/>
                </a:lnTo>
                <a:lnTo>
                  <a:pt x="160108" y="991577"/>
                </a:lnTo>
                <a:lnTo>
                  <a:pt x="135763" y="955167"/>
                </a:lnTo>
                <a:lnTo>
                  <a:pt x="114020" y="913638"/>
                </a:lnTo>
                <a:lnTo>
                  <a:pt x="94894" y="866990"/>
                </a:lnTo>
                <a:lnTo>
                  <a:pt x="78359" y="815213"/>
                </a:lnTo>
                <a:lnTo>
                  <a:pt x="66700" y="769188"/>
                </a:lnTo>
                <a:lnTo>
                  <a:pt x="57150" y="721791"/>
                </a:lnTo>
                <a:lnTo>
                  <a:pt x="49707" y="673011"/>
                </a:lnTo>
                <a:lnTo>
                  <a:pt x="44386" y="622858"/>
                </a:lnTo>
                <a:lnTo>
                  <a:pt x="41198" y="571322"/>
                </a:lnTo>
                <a:lnTo>
                  <a:pt x="40132" y="518160"/>
                </a:lnTo>
                <a:lnTo>
                  <a:pt x="41198" y="464362"/>
                </a:lnTo>
                <a:lnTo>
                  <a:pt x="44399" y="412038"/>
                </a:lnTo>
                <a:lnTo>
                  <a:pt x="49733" y="361442"/>
                </a:lnTo>
                <a:lnTo>
                  <a:pt x="57188" y="312597"/>
                </a:lnTo>
                <a:lnTo>
                  <a:pt x="66776" y="265480"/>
                </a:lnTo>
                <a:lnTo>
                  <a:pt x="78486" y="220091"/>
                </a:lnTo>
                <a:lnTo>
                  <a:pt x="95021" y="169164"/>
                </a:lnTo>
                <a:lnTo>
                  <a:pt x="114147" y="123190"/>
                </a:lnTo>
                <a:lnTo>
                  <a:pt x="135864" y="82156"/>
                </a:lnTo>
                <a:lnTo>
                  <a:pt x="160172" y="46050"/>
                </a:lnTo>
                <a:lnTo>
                  <a:pt x="187071" y="14859"/>
                </a:lnTo>
                <a:close/>
              </a:path>
              <a:path w="625475" h="1037589">
                <a:moveTo>
                  <a:pt x="425450" y="505587"/>
                </a:moveTo>
                <a:lnTo>
                  <a:pt x="199898" y="505587"/>
                </a:lnTo>
                <a:lnTo>
                  <a:pt x="199898" y="531495"/>
                </a:lnTo>
                <a:lnTo>
                  <a:pt x="425450" y="531495"/>
                </a:lnTo>
                <a:lnTo>
                  <a:pt x="425450" y="505587"/>
                </a:lnTo>
                <a:close/>
              </a:path>
              <a:path w="625475" h="1037589">
                <a:moveTo>
                  <a:pt x="625475" y="518160"/>
                </a:moveTo>
                <a:lnTo>
                  <a:pt x="624141" y="462102"/>
                </a:lnTo>
                <a:lnTo>
                  <a:pt x="620141" y="407835"/>
                </a:lnTo>
                <a:lnTo>
                  <a:pt x="613473" y="355371"/>
                </a:lnTo>
                <a:lnTo>
                  <a:pt x="604139" y="304685"/>
                </a:lnTo>
                <a:lnTo>
                  <a:pt x="592137" y="255790"/>
                </a:lnTo>
                <a:lnTo>
                  <a:pt x="577469" y="208661"/>
                </a:lnTo>
                <a:lnTo>
                  <a:pt x="556920" y="155943"/>
                </a:lnTo>
                <a:lnTo>
                  <a:pt x="533679" y="108699"/>
                </a:lnTo>
                <a:lnTo>
                  <a:pt x="507758" y="66967"/>
                </a:lnTo>
                <a:lnTo>
                  <a:pt x="479132" y="30734"/>
                </a:lnTo>
                <a:lnTo>
                  <a:pt x="447802" y="0"/>
                </a:lnTo>
                <a:lnTo>
                  <a:pt x="438531" y="14859"/>
                </a:lnTo>
                <a:lnTo>
                  <a:pt x="465302" y="46050"/>
                </a:lnTo>
                <a:lnTo>
                  <a:pt x="489534" y="82156"/>
                </a:lnTo>
                <a:lnTo>
                  <a:pt x="511238" y="123190"/>
                </a:lnTo>
                <a:lnTo>
                  <a:pt x="530390" y="169164"/>
                </a:lnTo>
                <a:lnTo>
                  <a:pt x="546989" y="220091"/>
                </a:lnTo>
                <a:lnTo>
                  <a:pt x="558685" y="265480"/>
                </a:lnTo>
                <a:lnTo>
                  <a:pt x="568274" y="312597"/>
                </a:lnTo>
                <a:lnTo>
                  <a:pt x="575729" y="361442"/>
                </a:lnTo>
                <a:lnTo>
                  <a:pt x="581063" y="412038"/>
                </a:lnTo>
                <a:lnTo>
                  <a:pt x="584263" y="464362"/>
                </a:lnTo>
                <a:lnTo>
                  <a:pt x="585343" y="518414"/>
                </a:lnTo>
                <a:lnTo>
                  <a:pt x="584276" y="571322"/>
                </a:lnTo>
                <a:lnTo>
                  <a:pt x="581101" y="622858"/>
                </a:lnTo>
                <a:lnTo>
                  <a:pt x="575818" y="673011"/>
                </a:lnTo>
                <a:lnTo>
                  <a:pt x="568401" y="721791"/>
                </a:lnTo>
                <a:lnTo>
                  <a:pt x="558876" y="769188"/>
                </a:lnTo>
                <a:lnTo>
                  <a:pt x="547243" y="815213"/>
                </a:lnTo>
                <a:lnTo>
                  <a:pt x="530644" y="866990"/>
                </a:lnTo>
                <a:lnTo>
                  <a:pt x="511479" y="913638"/>
                </a:lnTo>
                <a:lnTo>
                  <a:pt x="489737" y="955167"/>
                </a:lnTo>
                <a:lnTo>
                  <a:pt x="465429" y="991577"/>
                </a:lnTo>
                <a:lnTo>
                  <a:pt x="438531" y="1022858"/>
                </a:lnTo>
                <a:lnTo>
                  <a:pt x="447802" y="1037463"/>
                </a:lnTo>
                <a:lnTo>
                  <a:pt x="479132" y="1006805"/>
                </a:lnTo>
                <a:lnTo>
                  <a:pt x="507758" y="970445"/>
                </a:lnTo>
                <a:lnTo>
                  <a:pt x="533679" y="928382"/>
                </a:lnTo>
                <a:lnTo>
                  <a:pt x="556920" y="880618"/>
                </a:lnTo>
                <a:lnTo>
                  <a:pt x="577469" y="827151"/>
                </a:lnTo>
                <a:lnTo>
                  <a:pt x="592137" y="779513"/>
                </a:lnTo>
                <a:lnTo>
                  <a:pt x="604139" y="730313"/>
                </a:lnTo>
                <a:lnTo>
                  <a:pt x="613473" y="679564"/>
                </a:lnTo>
                <a:lnTo>
                  <a:pt x="620141" y="627291"/>
                </a:lnTo>
                <a:lnTo>
                  <a:pt x="624141" y="573481"/>
                </a:lnTo>
                <a:lnTo>
                  <a:pt x="625475" y="51816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3682872" y="2734225"/>
            <a:ext cx="765810" cy="118808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835"/>
              </a:spcBef>
              <a:tabLst>
                <a:tab pos="527050" algn="l"/>
              </a:tabLst>
            </a:pP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3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3200">
              <a:latin typeface="Cambria Math"/>
              <a:cs typeface="Cambria Math"/>
            </a:endParaRPr>
          </a:p>
          <a:p>
            <a:pPr algn="r" marR="5080">
              <a:lnSpc>
                <a:spcPct val="100000"/>
              </a:lnSpc>
              <a:spcBef>
                <a:spcPts val="735"/>
              </a:spcBef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4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4678045" y="2702179"/>
            <a:ext cx="58420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25">
                <a:solidFill>
                  <a:srgbClr val="585858"/>
                </a:solidFill>
                <a:latin typeface="Cambria Math"/>
                <a:cs typeface="Cambria Math"/>
              </a:rPr>
              <a:t>𝑥−1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331840" y="3135249"/>
            <a:ext cx="222567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3200" spc="2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1,2,3,</a:t>
            </a:r>
            <a:r>
              <a:rPr dirty="0" sz="3200" spc="-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…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87323" y="1306067"/>
            <a:ext cx="1572895" cy="47244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marL="447040">
              <a:lnSpc>
                <a:spcPct val="100000"/>
              </a:lnSpc>
              <a:spcBef>
                <a:spcPts val="795"/>
              </a:spcBef>
            </a:pPr>
            <a:r>
              <a:rPr dirty="0" sz="2000" spc="-185">
                <a:latin typeface="Gulim"/>
                <a:cs typeface="Gulim"/>
              </a:rPr>
              <a:t>예</a:t>
            </a:r>
            <a:r>
              <a:rPr dirty="0" sz="2000" spc="-160">
                <a:latin typeface="Gulim"/>
                <a:cs typeface="Gulim"/>
              </a:rPr>
              <a:t> </a:t>
            </a:r>
            <a:r>
              <a:rPr dirty="0" sz="2000" spc="-25">
                <a:latin typeface="Gulim"/>
                <a:cs typeface="Gulim"/>
              </a:rPr>
              <a:t>4.1</a:t>
            </a:r>
            <a:endParaRPr sz="20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445133" cy="463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083564" cy="463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2191639" y="1891029"/>
            <a:ext cx="5543550" cy="1360170"/>
          </a:xfrm>
          <a:custGeom>
            <a:avLst/>
            <a:gdLst/>
            <a:ahLst/>
            <a:cxnLst/>
            <a:rect l="l" t="t" r="r" b="b"/>
            <a:pathLst>
              <a:path w="5543550" h="1360170">
                <a:moveTo>
                  <a:pt x="125476" y="15240"/>
                </a:moveTo>
                <a:lnTo>
                  <a:pt x="120142" y="0"/>
                </a:lnTo>
                <a:lnTo>
                  <a:pt x="92798" y="9855"/>
                </a:lnTo>
                <a:lnTo>
                  <a:pt x="68846" y="24168"/>
                </a:lnTo>
                <a:lnTo>
                  <a:pt x="30988" y="66040"/>
                </a:lnTo>
                <a:lnTo>
                  <a:pt x="7721" y="122085"/>
                </a:lnTo>
                <a:lnTo>
                  <a:pt x="0" y="188595"/>
                </a:lnTo>
                <a:lnTo>
                  <a:pt x="1930" y="223202"/>
                </a:lnTo>
                <a:lnTo>
                  <a:pt x="17411" y="284429"/>
                </a:lnTo>
                <a:lnTo>
                  <a:pt x="48120" y="334137"/>
                </a:lnTo>
                <a:lnTo>
                  <a:pt x="92710" y="367055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79" y="352082"/>
                </a:lnTo>
                <a:lnTo>
                  <a:pt x="84937" y="338836"/>
                </a:lnTo>
                <a:lnTo>
                  <a:pt x="56642" y="301244"/>
                </a:lnTo>
                <a:lnTo>
                  <a:pt x="39890" y="249999"/>
                </a:lnTo>
                <a:lnTo>
                  <a:pt x="34290" y="186563"/>
                </a:lnTo>
                <a:lnTo>
                  <a:pt x="35687" y="154444"/>
                </a:lnTo>
                <a:lnTo>
                  <a:pt x="46875" y="98679"/>
                </a:lnTo>
                <a:lnTo>
                  <a:pt x="69354" y="54673"/>
                </a:lnTo>
                <a:lnTo>
                  <a:pt x="103746" y="24765"/>
                </a:lnTo>
                <a:lnTo>
                  <a:pt x="125476" y="15240"/>
                </a:lnTo>
                <a:close/>
              </a:path>
              <a:path w="5543550" h="1360170">
                <a:moveTo>
                  <a:pt x="539242" y="188595"/>
                </a:moveTo>
                <a:lnTo>
                  <a:pt x="531495" y="122085"/>
                </a:lnTo>
                <a:lnTo>
                  <a:pt x="508127" y="66040"/>
                </a:lnTo>
                <a:lnTo>
                  <a:pt x="470319" y="24168"/>
                </a:lnTo>
                <a:lnTo>
                  <a:pt x="419100" y="0"/>
                </a:lnTo>
                <a:lnTo>
                  <a:pt x="413639" y="15240"/>
                </a:lnTo>
                <a:lnTo>
                  <a:pt x="435444" y="24765"/>
                </a:lnTo>
                <a:lnTo>
                  <a:pt x="454202" y="37922"/>
                </a:lnTo>
                <a:lnTo>
                  <a:pt x="482600" y="75057"/>
                </a:lnTo>
                <a:lnTo>
                  <a:pt x="499275" y="125145"/>
                </a:lnTo>
                <a:lnTo>
                  <a:pt x="504825" y="186563"/>
                </a:lnTo>
                <a:lnTo>
                  <a:pt x="503428" y="219811"/>
                </a:lnTo>
                <a:lnTo>
                  <a:pt x="492277" y="277152"/>
                </a:lnTo>
                <a:lnTo>
                  <a:pt x="469849" y="321894"/>
                </a:lnTo>
                <a:lnTo>
                  <a:pt x="435749" y="352082"/>
                </a:lnTo>
                <a:lnTo>
                  <a:pt x="414274" y="361569"/>
                </a:lnTo>
                <a:lnTo>
                  <a:pt x="419100" y="376936"/>
                </a:lnTo>
                <a:lnTo>
                  <a:pt x="470433" y="352793"/>
                </a:lnTo>
                <a:lnTo>
                  <a:pt x="508254" y="311023"/>
                </a:lnTo>
                <a:lnTo>
                  <a:pt x="531507" y="255143"/>
                </a:lnTo>
                <a:lnTo>
                  <a:pt x="537298" y="223202"/>
                </a:lnTo>
                <a:lnTo>
                  <a:pt x="539242" y="188595"/>
                </a:lnTo>
                <a:close/>
              </a:path>
              <a:path w="5543550" h="1360170">
                <a:moveTo>
                  <a:pt x="1317244" y="15240"/>
                </a:moveTo>
                <a:lnTo>
                  <a:pt x="1311910" y="0"/>
                </a:lnTo>
                <a:lnTo>
                  <a:pt x="1284566" y="9855"/>
                </a:lnTo>
                <a:lnTo>
                  <a:pt x="1260614" y="24168"/>
                </a:lnTo>
                <a:lnTo>
                  <a:pt x="1222756" y="66040"/>
                </a:lnTo>
                <a:lnTo>
                  <a:pt x="1199489" y="122085"/>
                </a:lnTo>
                <a:lnTo>
                  <a:pt x="1191768" y="188595"/>
                </a:lnTo>
                <a:lnTo>
                  <a:pt x="1193698" y="223202"/>
                </a:lnTo>
                <a:lnTo>
                  <a:pt x="1209179" y="284429"/>
                </a:lnTo>
                <a:lnTo>
                  <a:pt x="1239901" y="334137"/>
                </a:lnTo>
                <a:lnTo>
                  <a:pt x="1284478" y="367055"/>
                </a:lnTo>
                <a:lnTo>
                  <a:pt x="1311910" y="376936"/>
                </a:lnTo>
                <a:lnTo>
                  <a:pt x="1316736" y="361569"/>
                </a:lnTo>
                <a:lnTo>
                  <a:pt x="1295247" y="352082"/>
                </a:lnTo>
                <a:lnTo>
                  <a:pt x="1276705" y="338836"/>
                </a:lnTo>
                <a:lnTo>
                  <a:pt x="1248410" y="301244"/>
                </a:lnTo>
                <a:lnTo>
                  <a:pt x="1231658" y="249999"/>
                </a:lnTo>
                <a:lnTo>
                  <a:pt x="1226058" y="186563"/>
                </a:lnTo>
                <a:lnTo>
                  <a:pt x="1227455" y="154444"/>
                </a:lnTo>
                <a:lnTo>
                  <a:pt x="1238643" y="98679"/>
                </a:lnTo>
                <a:lnTo>
                  <a:pt x="1261122" y="54673"/>
                </a:lnTo>
                <a:lnTo>
                  <a:pt x="1295514" y="24765"/>
                </a:lnTo>
                <a:lnTo>
                  <a:pt x="1317244" y="15240"/>
                </a:lnTo>
                <a:close/>
              </a:path>
              <a:path w="5543550" h="1360170">
                <a:moveTo>
                  <a:pt x="1731010" y="188595"/>
                </a:moveTo>
                <a:lnTo>
                  <a:pt x="1723263" y="122085"/>
                </a:lnTo>
                <a:lnTo>
                  <a:pt x="1699895" y="66040"/>
                </a:lnTo>
                <a:lnTo>
                  <a:pt x="1662087" y="24168"/>
                </a:lnTo>
                <a:lnTo>
                  <a:pt x="1610868" y="0"/>
                </a:lnTo>
                <a:lnTo>
                  <a:pt x="1605407" y="15240"/>
                </a:lnTo>
                <a:lnTo>
                  <a:pt x="1627212" y="24765"/>
                </a:lnTo>
                <a:lnTo>
                  <a:pt x="1645983" y="37922"/>
                </a:lnTo>
                <a:lnTo>
                  <a:pt x="1674368" y="75057"/>
                </a:lnTo>
                <a:lnTo>
                  <a:pt x="1691043" y="125145"/>
                </a:lnTo>
                <a:lnTo>
                  <a:pt x="1696593" y="186563"/>
                </a:lnTo>
                <a:lnTo>
                  <a:pt x="1695196" y="219811"/>
                </a:lnTo>
                <a:lnTo>
                  <a:pt x="1684045" y="277152"/>
                </a:lnTo>
                <a:lnTo>
                  <a:pt x="1661617" y="321894"/>
                </a:lnTo>
                <a:lnTo>
                  <a:pt x="1627517" y="352082"/>
                </a:lnTo>
                <a:lnTo>
                  <a:pt x="1606042" y="361569"/>
                </a:lnTo>
                <a:lnTo>
                  <a:pt x="1610868" y="376936"/>
                </a:lnTo>
                <a:lnTo>
                  <a:pt x="1662201" y="352793"/>
                </a:lnTo>
                <a:lnTo>
                  <a:pt x="1700022" y="311023"/>
                </a:lnTo>
                <a:lnTo>
                  <a:pt x="1723275" y="255143"/>
                </a:lnTo>
                <a:lnTo>
                  <a:pt x="1729066" y="223202"/>
                </a:lnTo>
                <a:lnTo>
                  <a:pt x="1731010" y="188595"/>
                </a:lnTo>
                <a:close/>
              </a:path>
              <a:path w="5543550" h="1360170">
                <a:moveTo>
                  <a:pt x="2763520" y="996696"/>
                </a:moveTo>
                <a:lnTo>
                  <a:pt x="2758186" y="981456"/>
                </a:lnTo>
                <a:lnTo>
                  <a:pt x="2730843" y="991311"/>
                </a:lnTo>
                <a:lnTo>
                  <a:pt x="2706890" y="1005624"/>
                </a:lnTo>
                <a:lnTo>
                  <a:pt x="2669032" y="1047496"/>
                </a:lnTo>
                <a:lnTo>
                  <a:pt x="2645765" y="1103541"/>
                </a:lnTo>
                <a:lnTo>
                  <a:pt x="2638044" y="1170051"/>
                </a:lnTo>
                <a:lnTo>
                  <a:pt x="2639974" y="1204658"/>
                </a:lnTo>
                <a:lnTo>
                  <a:pt x="2655455" y="1265885"/>
                </a:lnTo>
                <a:lnTo>
                  <a:pt x="2686177" y="1315593"/>
                </a:lnTo>
                <a:lnTo>
                  <a:pt x="2730754" y="1348511"/>
                </a:lnTo>
                <a:lnTo>
                  <a:pt x="2758186" y="1358392"/>
                </a:lnTo>
                <a:lnTo>
                  <a:pt x="2763012" y="1343025"/>
                </a:lnTo>
                <a:lnTo>
                  <a:pt x="2741523" y="1333538"/>
                </a:lnTo>
                <a:lnTo>
                  <a:pt x="2722981" y="1320292"/>
                </a:lnTo>
                <a:lnTo>
                  <a:pt x="2694686" y="1282700"/>
                </a:lnTo>
                <a:lnTo>
                  <a:pt x="2677934" y="1231455"/>
                </a:lnTo>
                <a:lnTo>
                  <a:pt x="2672334" y="1168019"/>
                </a:lnTo>
                <a:lnTo>
                  <a:pt x="2673731" y="1135900"/>
                </a:lnTo>
                <a:lnTo>
                  <a:pt x="2684919" y="1080135"/>
                </a:lnTo>
                <a:lnTo>
                  <a:pt x="2707398" y="1036129"/>
                </a:lnTo>
                <a:lnTo>
                  <a:pt x="2741790" y="1006221"/>
                </a:lnTo>
                <a:lnTo>
                  <a:pt x="2763520" y="996696"/>
                </a:lnTo>
                <a:close/>
              </a:path>
              <a:path w="5543550" h="1360170">
                <a:moveTo>
                  <a:pt x="3139186" y="1170051"/>
                </a:moveTo>
                <a:lnTo>
                  <a:pt x="3131439" y="1103541"/>
                </a:lnTo>
                <a:lnTo>
                  <a:pt x="3108071" y="1047496"/>
                </a:lnTo>
                <a:lnTo>
                  <a:pt x="3070263" y="1005624"/>
                </a:lnTo>
                <a:lnTo>
                  <a:pt x="3019044" y="981456"/>
                </a:lnTo>
                <a:lnTo>
                  <a:pt x="3013583" y="996696"/>
                </a:lnTo>
                <a:lnTo>
                  <a:pt x="3035389" y="1006221"/>
                </a:lnTo>
                <a:lnTo>
                  <a:pt x="3054159" y="1019365"/>
                </a:lnTo>
                <a:lnTo>
                  <a:pt x="3082544" y="1056513"/>
                </a:lnTo>
                <a:lnTo>
                  <a:pt x="3099219" y="1106601"/>
                </a:lnTo>
                <a:lnTo>
                  <a:pt x="3104769" y="1168019"/>
                </a:lnTo>
                <a:lnTo>
                  <a:pt x="3103372" y="1201267"/>
                </a:lnTo>
                <a:lnTo>
                  <a:pt x="3092221" y="1258608"/>
                </a:lnTo>
                <a:lnTo>
                  <a:pt x="3069793" y="1303350"/>
                </a:lnTo>
                <a:lnTo>
                  <a:pt x="3035693" y="1333538"/>
                </a:lnTo>
                <a:lnTo>
                  <a:pt x="3014218" y="1343025"/>
                </a:lnTo>
                <a:lnTo>
                  <a:pt x="3019044" y="1358392"/>
                </a:lnTo>
                <a:lnTo>
                  <a:pt x="3070377" y="1334249"/>
                </a:lnTo>
                <a:lnTo>
                  <a:pt x="3108198" y="1292479"/>
                </a:lnTo>
                <a:lnTo>
                  <a:pt x="3131451" y="1236599"/>
                </a:lnTo>
                <a:lnTo>
                  <a:pt x="3137243" y="1204658"/>
                </a:lnTo>
                <a:lnTo>
                  <a:pt x="3139186" y="1170051"/>
                </a:lnTo>
                <a:close/>
              </a:path>
              <a:path w="5543550" h="1360170">
                <a:moveTo>
                  <a:pt x="4217416" y="980440"/>
                </a:moveTo>
                <a:lnTo>
                  <a:pt x="4128897" y="980440"/>
                </a:lnTo>
                <a:lnTo>
                  <a:pt x="4128897" y="995680"/>
                </a:lnTo>
                <a:lnTo>
                  <a:pt x="4128897" y="1344930"/>
                </a:lnTo>
                <a:lnTo>
                  <a:pt x="4128897" y="1360170"/>
                </a:lnTo>
                <a:lnTo>
                  <a:pt x="4217416" y="1360170"/>
                </a:lnTo>
                <a:lnTo>
                  <a:pt x="4217416" y="1344930"/>
                </a:lnTo>
                <a:lnTo>
                  <a:pt x="4161790" y="1344930"/>
                </a:lnTo>
                <a:lnTo>
                  <a:pt x="4161790" y="995680"/>
                </a:lnTo>
                <a:lnTo>
                  <a:pt x="4217416" y="995680"/>
                </a:lnTo>
                <a:lnTo>
                  <a:pt x="4217416" y="980440"/>
                </a:lnTo>
                <a:close/>
              </a:path>
              <a:path w="5543550" h="1360170">
                <a:moveTo>
                  <a:pt x="5035804" y="996696"/>
                </a:moveTo>
                <a:lnTo>
                  <a:pt x="5030470" y="981456"/>
                </a:lnTo>
                <a:lnTo>
                  <a:pt x="5003127" y="991311"/>
                </a:lnTo>
                <a:lnTo>
                  <a:pt x="4979174" y="1005624"/>
                </a:lnTo>
                <a:lnTo>
                  <a:pt x="4941316" y="1047496"/>
                </a:lnTo>
                <a:lnTo>
                  <a:pt x="4918049" y="1103541"/>
                </a:lnTo>
                <a:lnTo>
                  <a:pt x="4910328" y="1170051"/>
                </a:lnTo>
                <a:lnTo>
                  <a:pt x="4912258" y="1204658"/>
                </a:lnTo>
                <a:lnTo>
                  <a:pt x="4927739" y="1265885"/>
                </a:lnTo>
                <a:lnTo>
                  <a:pt x="4958461" y="1315593"/>
                </a:lnTo>
                <a:lnTo>
                  <a:pt x="5003038" y="1348511"/>
                </a:lnTo>
                <a:lnTo>
                  <a:pt x="5030470" y="1358392"/>
                </a:lnTo>
                <a:lnTo>
                  <a:pt x="5035296" y="1343025"/>
                </a:lnTo>
                <a:lnTo>
                  <a:pt x="5013807" y="1333538"/>
                </a:lnTo>
                <a:lnTo>
                  <a:pt x="4995265" y="1320292"/>
                </a:lnTo>
                <a:lnTo>
                  <a:pt x="4966970" y="1282700"/>
                </a:lnTo>
                <a:lnTo>
                  <a:pt x="4950218" y="1231455"/>
                </a:lnTo>
                <a:lnTo>
                  <a:pt x="4944618" y="1168019"/>
                </a:lnTo>
                <a:lnTo>
                  <a:pt x="4946015" y="1135900"/>
                </a:lnTo>
                <a:lnTo>
                  <a:pt x="4957203" y="1080135"/>
                </a:lnTo>
                <a:lnTo>
                  <a:pt x="4979682" y="1036129"/>
                </a:lnTo>
                <a:lnTo>
                  <a:pt x="5014074" y="1006221"/>
                </a:lnTo>
                <a:lnTo>
                  <a:pt x="5035804" y="996696"/>
                </a:lnTo>
                <a:close/>
              </a:path>
              <a:path w="5543550" h="1360170">
                <a:moveTo>
                  <a:pt x="5409946" y="1170051"/>
                </a:moveTo>
                <a:lnTo>
                  <a:pt x="5402186" y="1103541"/>
                </a:lnTo>
                <a:lnTo>
                  <a:pt x="5378831" y="1047496"/>
                </a:lnTo>
                <a:lnTo>
                  <a:pt x="5341023" y="1005624"/>
                </a:lnTo>
                <a:lnTo>
                  <a:pt x="5289804" y="981456"/>
                </a:lnTo>
                <a:lnTo>
                  <a:pt x="5284343" y="996696"/>
                </a:lnTo>
                <a:lnTo>
                  <a:pt x="5306149" y="1006221"/>
                </a:lnTo>
                <a:lnTo>
                  <a:pt x="5324919" y="1019365"/>
                </a:lnTo>
                <a:lnTo>
                  <a:pt x="5353304" y="1056513"/>
                </a:lnTo>
                <a:lnTo>
                  <a:pt x="5369979" y="1106601"/>
                </a:lnTo>
                <a:lnTo>
                  <a:pt x="5375529" y="1168019"/>
                </a:lnTo>
                <a:lnTo>
                  <a:pt x="5374132" y="1201267"/>
                </a:lnTo>
                <a:lnTo>
                  <a:pt x="5362981" y="1258608"/>
                </a:lnTo>
                <a:lnTo>
                  <a:pt x="5340553" y="1303350"/>
                </a:lnTo>
                <a:lnTo>
                  <a:pt x="5306453" y="1333538"/>
                </a:lnTo>
                <a:lnTo>
                  <a:pt x="5284978" y="1343025"/>
                </a:lnTo>
                <a:lnTo>
                  <a:pt x="5289804" y="1358392"/>
                </a:lnTo>
                <a:lnTo>
                  <a:pt x="5341137" y="1334249"/>
                </a:lnTo>
                <a:lnTo>
                  <a:pt x="5378958" y="1292479"/>
                </a:lnTo>
                <a:lnTo>
                  <a:pt x="5402211" y="1236599"/>
                </a:lnTo>
                <a:lnTo>
                  <a:pt x="5408003" y="1204658"/>
                </a:lnTo>
                <a:lnTo>
                  <a:pt x="5409946" y="1170051"/>
                </a:lnTo>
                <a:close/>
              </a:path>
              <a:path w="5543550" h="1360170">
                <a:moveTo>
                  <a:pt x="5543169" y="980440"/>
                </a:moveTo>
                <a:lnTo>
                  <a:pt x="5454523" y="980440"/>
                </a:lnTo>
                <a:lnTo>
                  <a:pt x="5454523" y="995680"/>
                </a:lnTo>
                <a:lnTo>
                  <a:pt x="5510149" y="995680"/>
                </a:lnTo>
                <a:lnTo>
                  <a:pt x="5510149" y="1344930"/>
                </a:lnTo>
                <a:lnTo>
                  <a:pt x="5454523" y="1344930"/>
                </a:lnTo>
                <a:lnTo>
                  <a:pt x="5454523" y="1360170"/>
                </a:lnTo>
                <a:lnTo>
                  <a:pt x="5543169" y="1360170"/>
                </a:lnTo>
                <a:lnTo>
                  <a:pt x="5543169" y="1344930"/>
                </a:lnTo>
                <a:lnTo>
                  <a:pt x="5543169" y="995680"/>
                </a:lnTo>
                <a:lnTo>
                  <a:pt x="5543169" y="98044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819302" y="1775841"/>
            <a:ext cx="6695440" cy="14960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505585" algn="l"/>
                <a:tab pos="2058670" algn="l"/>
                <a:tab pos="2697480" algn="l"/>
                <a:tab pos="3251200" algn="l"/>
              </a:tabLst>
            </a:pPr>
            <a:r>
              <a:rPr dirty="0" sz="320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 spc="-13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dirty="0" sz="3200" spc="254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32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일대일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15">
                <a:solidFill>
                  <a:srgbClr val="585858"/>
                </a:solidFill>
                <a:latin typeface="Gulim"/>
                <a:cs typeface="Gulim"/>
              </a:rPr>
              <a:t>함수</a:t>
            </a:r>
            <a:endParaRPr sz="32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Gulim"/>
              <a:cs typeface="Gulim"/>
            </a:endParaRPr>
          </a:p>
          <a:p>
            <a:pPr marL="38100">
              <a:lnSpc>
                <a:spcPct val="100000"/>
              </a:lnSpc>
              <a:tabLst>
                <a:tab pos="4144010" algn="l"/>
                <a:tab pos="4657725" algn="l"/>
                <a:tab pos="5598160" algn="l"/>
                <a:tab pos="6416675" algn="l"/>
              </a:tabLst>
            </a:pPr>
            <a:r>
              <a:rPr dirty="0" sz="320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 spc="-125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dirty="0" sz="3200" spc="-114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dirty="0" sz="3200" spc="-114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확률밀도함수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dirty="0" sz="3200" spc="-345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baseline="-15366" sz="3525" spc="367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dirty="0" sz="3200" spc="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405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baseline="-15366" sz="3525" spc="487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dirty="0" baseline="28368" sz="3525" spc="-37">
                <a:solidFill>
                  <a:srgbClr val="585858"/>
                </a:solidFill>
                <a:latin typeface="Cambria Math"/>
                <a:cs typeface="Cambria Math"/>
              </a:rPr>
              <a:t>−1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7895463" y="2726308"/>
            <a:ext cx="548005" cy="668020"/>
          </a:xfrm>
          <a:custGeom>
            <a:avLst/>
            <a:gdLst/>
            <a:ahLst/>
            <a:cxnLst/>
            <a:rect l="l" t="t" r="r" b="b"/>
            <a:pathLst>
              <a:path w="548004" h="668020">
                <a:moveTo>
                  <a:pt x="32385" y="0"/>
                </a:moveTo>
                <a:lnTo>
                  <a:pt x="0" y="0"/>
                </a:lnTo>
                <a:lnTo>
                  <a:pt x="0" y="667639"/>
                </a:lnTo>
                <a:lnTo>
                  <a:pt x="32385" y="667639"/>
                </a:lnTo>
                <a:lnTo>
                  <a:pt x="32385" y="0"/>
                </a:lnTo>
                <a:close/>
              </a:path>
              <a:path w="548004" h="668020">
                <a:moveTo>
                  <a:pt x="466090" y="322072"/>
                </a:moveTo>
                <a:lnTo>
                  <a:pt x="82042" y="322072"/>
                </a:lnTo>
                <a:lnTo>
                  <a:pt x="82042" y="347980"/>
                </a:lnTo>
                <a:lnTo>
                  <a:pt x="466090" y="347980"/>
                </a:lnTo>
                <a:lnTo>
                  <a:pt x="466090" y="322072"/>
                </a:lnTo>
                <a:close/>
              </a:path>
              <a:path w="548004" h="668020">
                <a:moveTo>
                  <a:pt x="547497" y="0"/>
                </a:moveTo>
                <a:lnTo>
                  <a:pt x="515112" y="0"/>
                </a:lnTo>
                <a:lnTo>
                  <a:pt x="515112" y="667639"/>
                </a:lnTo>
                <a:lnTo>
                  <a:pt x="547497" y="667639"/>
                </a:lnTo>
                <a:lnTo>
                  <a:pt x="54749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978393" y="2543224"/>
            <a:ext cx="389255" cy="91059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5715">
              <a:lnSpc>
                <a:spcPct val="100000"/>
              </a:lnSpc>
              <a:spcBef>
                <a:spcPts val="765"/>
              </a:spcBef>
            </a:pPr>
            <a:r>
              <a:rPr dirty="0" sz="2350" spc="90">
                <a:solidFill>
                  <a:srgbClr val="585858"/>
                </a:solidFill>
                <a:latin typeface="Cambria Math"/>
                <a:cs typeface="Cambria Math"/>
              </a:rPr>
              <a:t>𝑑𝑥</a:t>
            </a:r>
            <a:endParaRPr sz="23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r>
              <a:rPr dirty="0" sz="2350" spc="110">
                <a:solidFill>
                  <a:srgbClr val="585858"/>
                </a:solidFill>
                <a:latin typeface="Cambria Math"/>
                <a:cs typeface="Cambria Math"/>
              </a:rPr>
              <a:t>𝑑𝑦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926573" y="199771"/>
            <a:ext cx="1051560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75"/>
              <a:t>변수변환</a:t>
            </a:r>
          </a:p>
        </p:txBody>
      </p:sp>
      <p:sp>
        <p:nvSpPr>
          <p:cNvPr id="19" name="object 19" descr=""/>
          <p:cNvSpPr/>
          <p:nvPr/>
        </p:nvSpPr>
        <p:spPr>
          <a:xfrm>
            <a:off x="361188" y="1488947"/>
            <a:ext cx="8956675" cy="2251075"/>
          </a:xfrm>
          <a:custGeom>
            <a:avLst/>
            <a:gdLst/>
            <a:ahLst/>
            <a:cxnLst/>
            <a:rect l="l" t="t" r="r" b="b"/>
            <a:pathLst>
              <a:path w="8956675" h="2251075">
                <a:moveTo>
                  <a:pt x="0" y="2250947"/>
                </a:moveTo>
                <a:lnTo>
                  <a:pt x="8956548" y="2250947"/>
                </a:lnTo>
                <a:lnTo>
                  <a:pt x="8956548" y="0"/>
                </a:lnTo>
                <a:lnTo>
                  <a:pt x="0" y="0"/>
                </a:lnTo>
                <a:lnTo>
                  <a:pt x="0" y="2250947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445133" cy="463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083564" cy="463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926573" y="199771"/>
            <a:ext cx="105156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75">
                <a:solidFill>
                  <a:srgbClr val="684107"/>
                </a:solidFill>
                <a:latin typeface="Gulim"/>
                <a:cs typeface="Gulim"/>
              </a:rPr>
              <a:t>변수변환</a:t>
            </a:r>
            <a:endParaRPr sz="2500">
              <a:latin typeface="Gulim"/>
              <a:cs typeface="Gulim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00265" y="1796605"/>
            <a:ext cx="8808085" cy="2707005"/>
            <a:chOff x="600265" y="1796605"/>
            <a:chExt cx="8808085" cy="2707005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027" y="1801367"/>
              <a:ext cx="8798052" cy="269747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05027" y="1801367"/>
              <a:ext cx="8798560" cy="2697480"/>
            </a:xfrm>
            <a:custGeom>
              <a:avLst/>
              <a:gdLst/>
              <a:ahLst/>
              <a:cxnLst/>
              <a:rect l="l" t="t" r="r" b="b"/>
              <a:pathLst>
                <a:path w="8798560" h="2697479">
                  <a:moveTo>
                    <a:pt x="0" y="2697479"/>
                  </a:moveTo>
                  <a:lnTo>
                    <a:pt x="8798052" y="2697479"/>
                  </a:lnTo>
                  <a:lnTo>
                    <a:pt x="8798052" y="0"/>
                  </a:lnTo>
                  <a:lnTo>
                    <a:pt x="0" y="0"/>
                  </a:lnTo>
                  <a:lnTo>
                    <a:pt x="0" y="2697479"/>
                  </a:lnTo>
                  <a:close/>
                </a:path>
              </a:pathLst>
            </a:custGeom>
            <a:ln w="9144">
              <a:solidFill>
                <a:srgbClr val="E36C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895705" y="2204974"/>
            <a:ext cx="708977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sz="3200" spc="5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 spc="-5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dirty="0" sz="3200" spc="-575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baseline="-15366" sz="3525" spc="494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 spc="10">
                <a:solidFill>
                  <a:srgbClr val="585858"/>
                </a:solidFill>
                <a:latin typeface="Cambria Math"/>
                <a:cs typeface="Cambria Math"/>
              </a:rPr>
              <a:t>(</a:t>
            </a:r>
            <a:r>
              <a:rPr dirty="0" sz="3200" spc="7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3200" spc="10">
                <a:solidFill>
                  <a:srgbClr val="585858"/>
                </a:solidFill>
                <a:latin typeface="Cambria Math"/>
                <a:cs typeface="Cambria Math"/>
              </a:rPr>
              <a:t>)</a:t>
            </a:r>
            <a:r>
              <a:rPr dirty="0" sz="3200" spc="15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dirty="0" sz="3200" spc="24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2𝑋</a:t>
            </a:r>
            <a:r>
              <a:rPr dirty="0" sz="3200" spc="6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3200" spc="-1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145">
                <a:solidFill>
                  <a:srgbClr val="585858"/>
                </a:solidFill>
                <a:latin typeface="Cambria Math"/>
                <a:cs typeface="Cambria Math"/>
              </a:rPr>
              <a:t>3</a:t>
            </a:r>
            <a:r>
              <a:rPr dirty="0" sz="3200" spc="-145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65">
                <a:solidFill>
                  <a:srgbClr val="585858"/>
                </a:solidFill>
                <a:latin typeface="Gulim"/>
                <a:cs typeface="Gulim"/>
              </a:rPr>
              <a:t>확률밀도함수는</a:t>
            </a:r>
            <a:r>
              <a:rPr dirty="0" sz="3200" spc="-265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2982214" y="3316732"/>
            <a:ext cx="495300" cy="377190"/>
          </a:xfrm>
          <a:custGeom>
            <a:avLst/>
            <a:gdLst/>
            <a:ahLst/>
            <a:cxnLst/>
            <a:rect l="l" t="t" r="r" b="b"/>
            <a:pathLst>
              <a:path w="495300" h="377189">
                <a:moveTo>
                  <a:pt x="374903" y="0"/>
                </a:moveTo>
                <a:lnTo>
                  <a:pt x="369570" y="15239"/>
                </a:lnTo>
                <a:lnTo>
                  <a:pt x="391382" y="24691"/>
                </a:lnTo>
                <a:lnTo>
                  <a:pt x="410146" y="37798"/>
                </a:lnTo>
                <a:lnTo>
                  <a:pt x="438531" y="74929"/>
                </a:lnTo>
                <a:lnTo>
                  <a:pt x="455215" y="125031"/>
                </a:lnTo>
                <a:lnTo>
                  <a:pt x="460756" y="186562"/>
                </a:lnTo>
                <a:lnTo>
                  <a:pt x="459353" y="219803"/>
                </a:lnTo>
                <a:lnTo>
                  <a:pt x="448165" y="277092"/>
                </a:lnTo>
                <a:lnTo>
                  <a:pt x="425783" y="321831"/>
                </a:lnTo>
                <a:lnTo>
                  <a:pt x="391683" y="352069"/>
                </a:lnTo>
                <a:lnTo>
                  <a:pt x="370205" y="361568"/>
                </a:lnTo>
                <a:lnTo>
                  <a:pt x="374903" y="376808"/>
                </a:lnTo>
                <a:lnTo>
                  <a:pt x="426354" y="352726"/>
                </a:lnTo>
                <a:lnTo>
                  <a:pt x="464185" y="311022"/>
                </a:lnTo>
                <a:lnTo>
                  <a:pt x="487394" y="255079"/>
                </a:lnTo>
                <a:lnTo>
                  <a:pt x="495173" y="188467"/>
                </a:lnTo>
                <a:lnTo>
                  <a:pt x="493222" y="153943"/>
                </a:lnTo>
                <a:lnTo>
                  <a:pt x="477652" y="92706"/>
                </a:lnTo>
                <a:lnTo>
                  <a:pt x="446841" y="42844"/>
                </a:lnTo>
                <a:lnTo>
                  <a:pt x="402264" y="9836"/>
                </a:lnTo>
                <a:lnTo>
                  <a:pt x="374903" y="0"/>
                </a:lnTo>
                <a:close/>
              </a:path>
              <a:path w="495300" h="377189">
                <a:moveTo>
                  <a:pt x="120268" y="0"/>
                </a:moveTo>
                <a:lnTo>
                  <a:pt x="68929" y="24114"/>
                </a:lnTo>
                <a:lnTo>
                  <a:pt x="31115" y="66039"/>
                </a:lnTo>
                <a:lnTo>
                  <a:pt x="7794" y="122015"/>
                </a:lnTo>
                <a:lnTo>
                  <a:pt x="0" y="188467"/>
                </a:lnTo>
                <a:lnTo>
                  <a:pt x="1930" y="223119"/>
                </a:lnTo>
                <a:lnTo>
                  <a:pt x="17412" y="284372"/>
                </a:lnTo>
                <a:lnTo>
                  <a:pt x="48206" y="334071"/>
                </a:lnTo>
                <a:lnTo>
                  <a:pt x="92835" y="366976"/>
                </a:lnTo>
                <a:lnTo>
                  <a:pt x="120268" y="376808"/>
                </a:lnTo>
                <a:lnTo>
                  <a:pt x="124968" y="361568"/>
                </a:lnTo>
                <a:lnTo>
                  <a:pt x="103489" y="352069"/>
                </a:lnTo>
                <a:lnTo>
                  <a:pt x="84962" y="338820"/>
                </a:lnTo>
                <a:lnTo>
                  <a:pt x="56768" y="301116"/>
                </a:lnTo>
                <a:lnTo>
                  <a:pt x="39973" y="249983"/>
                </a:lnTo>
                <a:lnTo>
                  <a:pt x="34417" y="186562"/>
                </a:lnTo>
                <a:lnTo>
                  <a:pt x="35802" y="154368"/>
                </a:lnTo>
                <a:lnTo>
                  <a:pt x="46954" y="98551"/>
                </a:lnTo>
                <a:lnTo>
                  <a:pt x="69435" y="54548"/>
                </a:lnTo>
                <a:lnTo>
                  <a:pt x="103864" y="24691"/>
                </a:lnTo>
                <a:lnTo>
                  <a:pt x="125603" y="15239"/>
                </a:lnTo>
                <a:lnTo>
                  <a:pt x="12026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540380" y="3201365"/>
            <a:ext cx="8305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75310" algn="l"/>
              </a:tabLst>
            </a:pPr>
            <a:r>
              <a:rPr dirty="0" sz="3200" spc="-409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baseline="-15366" sz="3525" spc="487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4202303" y="3239516"/>
            <a:ext cx="451484" cy="26034"/>
          </a:xfrm>
          <a:custGeom>
            <a:avLst/>
            <a:gdLst/>
            <a:ahLst/>
            <a:cxnLst/>
            <a:rect l="l" t="t" r="r" b="b"/>
            <a:pathLst>
              <a:path w="451485" h="26035">
                <a:moveTo>
                  <a:pt x="451103" y="0"/>
                </a:moveTo>
                <a:lnTo>
                  <a:pt x="0" y="0"/>
                </a:lnTo>
                <a:lnTo>
                  <a:pt x="0" y="25908"/>
                </a:lnTo>
                <a:lnTo>
                  <a:pt x="451103" y="25908"/>
                </a:lnTo>
                <a:lnTo>
                  <a:pt x="45110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3624960" y="3221177"/>
            <a:ext cx="10420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baseline="2604" sz="48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baseline="2604" sz="4800" spc="26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2604" sz="4800" spc="-989">
                <a:solidFill>
                  <a:srgbClr val="585858"/>
                </a:solidFill>
                <a:latin typeface="Cambria Math"/>
                <a:cs typeface="Cambria Math"/>
              </a:rPr>
              <a:t>൝</a:t>
            </a:r>
            <a:r>
              <a:rPr dirty="0" sz="3200" spc="-660">
                <a:solidFill>
                  <a:srgbClr val="585858"/>
                </a:solidFill>
                <a:latin typeface="Cambria Math"/>
                <a:cs typeface="Cambria Math"/>
              </a:rPr>
              <a:t>12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4288790" y="2640838"/>
            <a:ext cx="55435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431800" algn="l"/>
              </a:tabLst>
            </a:pP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41666" sz="4800" spc="-75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endParaRPr baseline="-41666" sz="48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353814" y="3665346"/>
            <a:ext cx="32194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0,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708650" y="2720314"/>
            <a:ext cx="1751964" cy="1459230"/>
          </a:xfrm>
          <a:prstGeom prst="rect">
            <a:avLst/>
          </a:prstGeom>
        </p:spPr>
        <p:txBody>
          <a:bodyPr wrap="square" lIns="0" tIns="2413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00"/>
              </a:spcBef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&lt;</a:t>
            </a:r>
            <a:r>
              <a:rPr dirty="0" sz="3200" spc="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3200" spc="2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&lt;</a:t>
            </a:r>
            <a:r>
              <a:rPr dirty="0" sz="3200" spc="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5</a:t>
            </a:r>
            <a:endParaRPr sz="3200">
              <a:latin typeface="Cambria Math"/>
              <a:cs typeface="Cambria Math"/>
            </a:endParaRPr>
          </a:p>
          <a:p>
            <a:pPr marL="389890">
              <a:lnSpc>
                <a:spcPct val="100000"/>
              </a:lnSpc>
              <a:spcBef>
                <a:spcPts val="1805"/>
              </a:spcBef>
            </a:pP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그</a:t>
            </a:r>
            <a:r>
              <a:rPr dirty="0" sz="3200" spc="-36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25">
                <a:solidFill>
                  <a:srgbClr val="585858"/>
                </a:solidFill>
                <a:latin typeface="Gulim"/>
                <a:cs typeface="Gulim"/>
              </a:rPr>
              <a:t>밖에</a:t>
            </a:r>
            <a:endParaRPr sz="3200">
              <a:latin typeface="Gulim"/>
              <a:cs typeface="Gulim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87323" y="1306067"/>
            <a:ext cx="1572895" cy="47244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marL="447040">
              <a:lnSpc>
                <a:spcPct val="100000"/>
              </a:lnSpc>
              <a:spcBef>
                <a:spcPts val="795"/>
              </a:spcBef>
            </a:pPr>
            <a:r>
              <a:rPr dirty="0" sz="2000" spc="-185">
                <a:latin typeface="Gulim"/>
                <a:cs typeface="Gulim"/>
              </a:rPr>
              <a:t>예</a:t>
            </a:r>
            <a:r>
              <a:rPr dirty="0" sz="2000" spc="-160">
                <a:latin typeface="Gulim"/>
                <a:cs typeface="Gulim"/>
              </a:rPr>
              <a:t> </a:t>
            </a:r>
            <a:r>
              <a:rPr dirty="0" sz="2000" spc="-25">
                <a:latin typeface="Gulim"/>
                <a:cs typeface="Gulim"/>
              </a:rPr>
              <a:t>4.2</a:t>
            </a:r>
            <a:endParaRPr sz="20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3251072" cy="4632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2311527" y="1899792"/>
            <a:ext cx="4159250" cy="377190"/>
          </a:xfrm>
          <a:custGeom>
            <a:avLst/>
            <a:gdLst/>
            <a:ahLst/>
            <a:cxnLst/>
            <a:rect l="l" t="t" r="r" b="b"/>
            <a:pathLst>
              <a:path w="4159250" h="377189">
                <a:moveTo>
                  <a:pt x="125603" y="15240"/>
                </a:moveTo>
                <a:lnTo>
                  <a:pt x="120269" y="0"/>
                </a:lnTo>
                <a:lnTo>
                  <a:pt x="92900" y="9842"/>
                </a:lnTo>
                <a:lnTo>
                  <a:pt x="68922" y="24117"/>
                </a:lnTo>
                <a:lnTo>
                  <a:pt x="31115" y="66040"/>
                </a:lnTo>
                <a:lnTo>
                  <a:pt x="7785" y="122021"/>
                </a:lnTo>
                <a:lnTo>
                  <a:pt x="0" y="188468"/>
                </a:lnTo>
                <a:lnTo>
                  <a:pt x="1930" y="223126"/>
                </a:lnTo>
                <a:lnTo>
                  <a:pt x="17411" y="284378"/>
                </a:lnTo>
                <a:lnTo>
                  <a:pt x="48196" y="334086"/>
                </a:lnTo>
                <a:lnTo>
                  <a:pt x="92824" y="367030"/>
                </a:lnTo>
                <a:lnTo>
                  <a:pt x="120269" y="376936"/>
                </a:lnTo>
                <a:lnTo>
                  <a:pt x="124968" y="361569"/>
                </a:lnTo>
                <a:lnTo>
                  <a:pt x="103479" y="352082"/>
                </a:lnTo>
                <a:lnTo>
                  <a:pt x="84963" y="338823"/>
                </a:lnTo>
                <a:lnTo>
                  <a:pt x="56769" y="301117"/>
                </a:lnTo>
                <a:lnTo>
                  <a:pt x="39966" y="249986"/>
                </a:lnTo>
                <a:lnTo>
                  <a:pt x="34417" y="186563"/>
                </a:lnTo>
                <a:lnTo>
                  <a:pt x="35801" y="154368"/>
                </a:lnTo>
                <a:lnTo>
                  <a:pt x="46951" y="98552"/>
                </a:lnTo>
                <a:lnTo>
                  <a:pt x="69430" y="54571"/>
                </a:lnTo>
                <a:lnTo>
                  <a:pt x="103860" y="24752"/>
                </a:lnTo>
                <a:lnTo>
                  <a:pt x="125603" y="15240"/>
                </a:lnTo>
                <a:close/>
              </a:path>
              <a:path w="4159250" h="377189">
                <a:moveTo>
                  <a:pt x="1272413" y="188468"/>
                </a:moveTo>
                <a:lnTo>
                  <a:pt x="1264615" y="122021"/>
                </a:lnTo>
                <a:lnTo>
                  <a:pt x="1241298" y="66040"/>
                </a:lnTo>
                <a:lnTo>
                  <a:pt x="1203477" y="24117"/>
                </a:lnTo>
                <a:lnTo>
                  <a:pt x="1152144" y="0"/>
                </a:lnTo>
                <a:lnTo>
                  <a:pt x="1146810" y="15240"/>
                </a:lnTo>
                <a:lnTo>
                  <a:pt x="1168615" y="24752"/>
                </a:lnTo>
                <a:lnTo>
                  <a:pt x="1187386" y="37858"/>
                </a:lnTo>
                <a:lnTo>
                  <a:pt x="1215771" y="74930"/>
                </a:lnTo>
                <a:lnTo>
                  <a:pt x="1232446" y="125031"/>
                </a:lnTo>
                <a:lnTo>
                  <a:pt x="1237996" y="186563"/>
                </a:lnTo>
                <a:lnTo>
                  <a:pt x="1236586" y="219811"/>
                </a:lnTo>
                <a:lnTo>
                  <a:pt x="1225397" y="277101"/>
                </a:lnTo>
                <a:lnTo>
                  <a:pt x="1203020" y="321843"/>
                </a:lnTo>
                <a:lnTo>
                  <a:pt x="1168920" y="352082"/>
                </a:lnTo>
                <a:lnTo>
                  <a:pt x="1147445" y="361569"/>
                </a:lnTo>
                <a:lnTo>
                  <a:pt x="1152144" y="376936"/>
                </a:lnTo>
                <a:lnTo>
                  <a:pt x="1203591" y="352742"/>
                </a:lnTo>
                <a:lnTo>
                  <a:pt x="1241425" y="311023"/>
                </a:lnTo>
                <a:lnTo>
                  <a:pt x="1264627" y="255079"/>
                </a:lnTo>
                <a:lnTo>
                  <a:pt x="1270457" y="223126"/>
                </a:lnTo>
                <a:lnTo>
                  <a:pt x="1272413" y="188468"/>
                </a:lnTo>
                <a:close/>
              </a:path>
              <a:path w="4159250" h="377189">
                <a:moveTo>
                  <a:pt x="3012059" y="15240"/>
                </a:moveTo>
                <a:lnTo>
                  <a:pt x="3006725" y="0"/>
                </a:lnTo>
                <a:lnTo>
                  <a:pt x="2979356" y="9842"/>
                </a:lnTo>
                <a:lnTo>
                  <a:pt x="2955379" y="24117"/>
                </a:lnTo>
                <a:lnTo>
                  <a:pt x="2917571" y="66040"/>
                </a:lnTo>
                <a:lnTo>
                  <a:pt x="2894241" y="122021"/>
                </a:lnTo>
                <a:lnTo>
                  <a:pt x="2886456" y="188468"/>
                </a:lnTo>
                <a:lnTo>
                  <a:pt x="2888386" y="223126"/>
                </a:lnTo>
                <a:lnTo>
                  <a:pt x="2903867" y="284378"/>
                </a:lnTo>
                <a:lnTo>
                  <a:pt x="2934652" y="334086"/>
                </a:lnTo>
                <a:lnTo>
                  <a:pt x="2979280" y="367030"/>
                </a:lnTo>
                <a:lnTo>
                  <a:pt x="3006725" y="376936"/>
                </a:lnTo>
                <a:lnTo>
                  <a:pt x="3011424" y="361569"/>
                </a:lnTo>
                <a:lnTo>
                  <a:pt x="2989935" y="352082"/>
                </a:lnTo>
                <a:lnTo>
                  <a:pt x="2971419" y="338823"/>
                </a:lnTo>
                <a:lnTo>
                  <a:pt x="2943225" y="301117"/>
                </a:lnTo>
                <a:lnTo>
                  <a:pt x="2926423" y="249986"/>
                </a:lnTo>
                <a:lnTo>
                  <a:pt x="2920873" y="186563"/>
                </a:lnTo>
                <a:lnTo>
                  <a:pt x="2922257" y="154368"/>
                </a:lnTo>
                <a:lnTo>
                  <a:pt x="2933408" y="98552"/>
                </a:lnTo>
                <a:lnTo>
                  <a:pt x="2955887" y="54571"/>
                </a:lnTo>
                <a:lnTo>
                  <a:pt x="2990316" y="24752"/>
                </a:lnTo>
                <a:lnTo>
                  <a:pt x="3012059" y="15240"/>
                </a:lnTo>
                <a:close/>
              </a:path>
              <a:path w="4159250" h="377189">
                <a:moveTo>
                  <a:pt x="4158869" y="188468"/>
                </a:moveTo>
                <a:lnTo>
                  <a:pt x="4151071" y="122021"/>
                </a:lnTo>
                <a:lnTo>
                  <a:pt x="4127754" y="66040"/>
                </a:lnTo>
                <a:lnTo>
                  <a:pt x="4089933" y="24117"/>
                </a:lnTo>
                <a:lnTo>
                  <a:pt x="4038600" y="0"/>
                </a:lnTo>
                <a:lnTo>
                  <a:pt x="4033266" y="15240"/>
                </a:lnTo>
                <a:lnTo>
                  <a:pt x="4055072" y="24752"/>
                </a:lnTo>
                <a:lnTo>
                  <a:pt x="4073829" y="37858"/>
                </a:lnTo>
                <a:lnTo>
                  <a:pt x="4102227" y="74930"/>
                </a:lnTo>
                <a:lnTo>
                  <a:pt x="4118902" y="125031"/>
                </a:lnTo>
                <a:lnTo>
                  <a:pt x="4124452" y="186563"/>
                </a:lnTo>
                <a:lnTo>
                  <a:pt x="4123042" y="219811"/>
                </a:lnTo>
                <a:lnTo>
                  <a:pt x="4111853" y="277101"/>
                </a:lnTo>
                <a:lnTo>
                  <a:pt x="4089476" y="321843"/>
                </a:lnTo>
                <a:lnTo>
                  <a:pt x="4055376" y="352082"/>
                </a:lnTo>
                <a:lnTo>
                  <a:pt x="4033901" y="361569"/>
                </a:lnTo>
                <a:lnTo>
                  <a:pt x="4038600" y="376936"/>
                </a:lnTo>
                <a:lnTo>
                  <a:pt x="4090047" y="352742"/>
                </a:lnTo>
                <a:lnTo>
                  <a:pt x="4127881" y="311023"/>
                </a:lnTo>
                <a:lnTo>
                  <a:pt x="4151084" y="255079"/>
                </a:lnTo>
                <a:lnTo>
                  <a:pt x="4156913" y="223126"/>
                </a:lnTo>
                <a:lnTo>
                  <a:pt x="4158869" y="18846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618478" y="1784045"/>
            <a:ext cx="297561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3200" spc="-305">
                <a:solidFill>
                  <a:srgbClr val="585858"/>
                </a:solidFill>
                <a:latin typeface="Gulim"/>
                <a:cs typeface="Gulim"/>
              </a:rPr>
              <a:t>결합확률밀도함수</a:t>
            </a:r>
            <a:endParaRPr sz="3200">
              <a:latin typeface="Gulim"/>
              <a:cs typeface="Gulim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398651" y="2986404"/>
            <a:ext cx="5010785" cy="328930"/>
          </a:xfrm>
          <a:custGeom>
            <a:avLst/>
            <a:gdLst/>
            <a:ahLst/>
            <a:cxnLst/>
            <a:rect l="l" t="t" r="r" b="b"/>
            <a:pathLst>
              <a:path w="5010785" h="328929">
                <a:moveTo>
                  <a:pt x="109601" y="13335"/>
                </a:moveTo>
                <a:lnTo>
                  <a:pt x="104902" y="0"/>
                </a:lnTo>
                <a:lnTo>
                  <a:pt x="81038" y="8610"/>
                </a:lnTo>
                <a:lnTo>
                  <a:pt x="60134" y="21069"/>
                </a:lnTo>
                <a:lnTo>
                  <a:pt x="27178" y="57658"/>
                </a:lnTo>
                <a:lnTo>
                  <a:pt x="6769" y="106489"/>
                </a:lnTo>
                <a:lnTo>
                  <a:pt x="0" y="164465"/>
                </a:lnTo>
                <a:lnTo>
                  <a:pt x="1689" y="194716"/>
                </a:lnTo>
                <a:lnTo>
                  <a:pt x="15214" y="248158"/>
                </a:lnTo>
                <a:lnTo>
                  <a:pt x="42049" y="291553"/>
                </a:lnTo>
                <a:lnTo>
                  <a:pt x="80962" y="320230"/>
                </a:lnTo>
                <a:lnTo>
                  <a:pt x="104902" y="328803"/>
                </a:lnTo>
                <a:lnTo>
                  <a:pt x="109093" y="315468"/>
                </a:lnTo>
                <a:lnTo>
                  <a:pt x="90347" y="307187"/>
                </a:lnTo>
                <a:lnTo>
                  <a:pt x="74168" y="295643"/>
                </a:lnTo>
                <a:lnTo>
                  <a:pt x="49530" y="262763"/>
                </a:lnTo>
                <a:lnTo>
                  <a:pt x="34886" y="218122"/>
                </a:lnTo>
                <a:lnTo>
                  <a:pt x="29972" y="162814"/>
                </a:lnTo>
                <a:lnTo>
                  <a:pt x="31203" y="134721"/>
                </a:lnTo>
                <a:lnTo>
                  <a:pt x="41008" y="86004"/>
                </a:lnTo>
                <a:lnTo>
                  <a:pt x="60566" y="47650"/>
                </a:lnTo>
                <a:lnTo>
                  <a:pt x="90614" y="21602"/>
                </a:lnTo>
                <a:lnTo>
                  <a:pt x="109601" y="13335"/>
                </a:lnTo>
                <a:close/>
              </a:path>
              <a:path w="5010785" h="328929">
                <a:moveTo>
                  <a:pt x="1063371" y="164465"/>
                </a:moveTo>
                <a:lnTo>
                  <a:pt x="1056601" y="106489"/>
                </a:lnTo>
                <a:lnTo>
                  <a:pt x="1036320" y="57658"/>
                </a:lnTo>
                <a:lnTo>
                  <a:pt x="1003249" y="21069"/>
                </a:lnTo>
                <a:lnTo>
                  <a:pt x="958469" y="0"/>
                </a:lnTo>
                <a:lnTo>
                  <a:pt x="953770" y="13335"/>
                </a:lnTo>
                <a:lnTo>
                  <a:pt x="972820" y="21602"/>
                </a:lnTo>
                <a:lnTo>
                  <a:pt x="989190" y="33045"/>
                </a:lnTo>
                <a:lnTo>
                  <a:pt x="1013968" y="65405"/>
                </a:lnTo>
                <a:lnTo>
                  <a:pt x="1028534" y="109118"/>
                </a:lnTo>
                <a:lnTo>
                  <a:pt x="1033399" y="162814"/>
                </a:lnTo>
                <a:lnTo>
                  <a:pt x="1032179" y="191795"/>
                </a:lnTo>
                <a:lnTo>
                  <a:pt x="1022413" y="241795"/>
                </a:lnTo>
                <a:lnTo>
                  <a:pt x="1002830" y="280847"/>
                </a:lnTo>
                <a:lnTo>
                  <a:pt x="973061" y="307187"/>
                </a:lnTo>
                <a:lnTo>
                  <a:pt x="954278" y="315468"/>
                </a:lnTo>
                <a:lnTo>
                  <a:pt x="958469" y="328803"/>
                </a:lnTo>
                <a:lnTo>
                  <a:pt x="1003338" y="307822"/>
                </a:lnTo>
                <a:lnTo>
                  <a:pt x="1036320" y="271399"/>
                </a:lnTo>
                <a:lnTo>
                  <a:pt x="1056601" y="222605"/>
                </a:lnTo>
                <a:lnTo>
                  <a:pt x="1061669" y="194716"/>
                </a:lnTo>
                <a:lnTo>
                  <a:pt x="1063371" y="164465"/>
                </a:lnTo>
                <a:close/>
              </a:path>
              <a:path w="5010785" h="328929">
                <a:moveTo>
                  <a:pt x="1903349" y="13335"/>
                </a:moveTo>
                <a:lnTo>
                  <a:pt x="1898650" y="0"/>
                </a:lnTo>
                <a:lnTo>
                  <a:pt x="1874786" y="8610"/>
                </a:lnTo>
                <a:lnTo>
                  <a:pt x="1853882" y="21069"/>
                </a:lnTo>
                <a:lnTo>
                  <a:pt x="1820926" y="57658"/>
                </a:lnTo>
                <a:lnTo>
                  <a:pt x="1800517" y="106489"/>
                </a:lnTo>
                <a:lnTo>
                  <a:pt x="1793748" y="164465"/>
                </a:lnTo>
                <a:lnTo>
                  <a:pt x="1795437" y="194716"/>
                </a:lnTo>
                <a:lnTo>
                  <a:pt x="1808962" y="248158"/>
                </a:lnTo>
                <a:lnTo>
                  <a:pt x="1835797" y="291553"/>
                </a:lnTo>
                <a:lnTo>
                  <a:pt x="1874710" y="320230"/>
                </a:lnTo>
                <a:lnTo>
                  <a:pt x="1898650" y="328803"/>
                </a:lnTo>
                <a:lnTo>
                  <a:pt x="1902828" y="315468"/>
                </a:lnTo>
                <a:lnTo>
                  <a:pt x="1884095" y="307187"/>
                </a:lnTo>
                <a:lnTo>
                  <a:pt x="1867903" y="295643"/>
                </a:lnTo>
                <a:lnTo>
                  <a:pt x="1843278" y="262763"/>
                </a:lnTo>
                <a:lnTo>
                  <a:pt x="1828634" y="218122"/>
                </a:lnTo>
                <a:lnTo>
                  <a:pt x="1823720" y="162814"/>
                </a:lnTo>
                <a:lnTo>
                  <a:pt x="1824951" y="134721"/>
                </a:lnTo>
                <a:lnTo>
                  <a:pt x="1834756" y="86004"/>
                </a:lnTo>
                <a:lnTo>
                  <a:pt x="1854314" y="47650"/>
                </a:lnTo>
                <a:lnTo>
                  <a:pt x="1884362" y="21602"/>
                </a:lnTo>
                <a:lnTo>
                  <a:pt x="1903349" y="13335"/>
                </a:lnTo>
                <a:close/>
              </a:path>
              <a:path w="5010785" h="328929">
                <a:moveTo>
                  <a:pt x="2852547" y="164465"/>
                </a:moveTo>
                <a:lnTo>
                  <a:pt x="2845778" y="106489"/>
                </a:lnTo>
                <a:lnTo>
                  <a:pt x="2825496" y="57658"/>
                </a:lnTo>
                <a:lnTo>
                  <a:pt x="2792425" y="21069"/>
                </a:lnTo>
                <a:lnTo>
                  <a:pt x="2747645" y="0"/>
                </a:lnTo>
                <a:lnTo>
                  <a:pt x="2742946" y="13335"/>
                </a:lnTo>
                <a:lnTo>
                  <a:pt x="2761996" y="21602"/>
                </a:lnTo>
                <a:lnTo>
                  <a:pt x="2778379" y="33045"/>
                </a:lnTo>
                <a:lnTo>
                  <a:pt x="2803144" y="65405"/>
                </a:lnTo>
                <a:lnTo>
                  <a:pt x="2817711" y="109118"/>
                </a:lnTo>
                <a:lnTo>
                  <a:pt x="2822575" y="162814"/>
                </a:lnTo>
                <a:lnTo>
                  <a:pt x="2821355" y="191795"/>
                </a:lnTo>
                <a:lnTo>
                  <a:pt x="2811589" y="241795"/>
                </a:lnTo>
                <a:lnTo>
                  <a:pt x="2792006" y="280847"/>
                </a:lnTo>
                <a:lnTo>
                  <a:pt x="2762237" y="307187"/>
                </a:lnTo>
                <a:lnTo>
                  <a:pt x="2743454" y="315468"/>
                </a:lnTo>
                <a:lnTo>
                  <a:pt x="2747645" y="328803"/>
                </a:lnTo>
                <a:lnTo>
                  <a:pt x="2792514" y="307822"/>
                </a:lnTo>
                <a:lnTo>
                  <a:pt x="2825496" y="271399"/>
                </a:lnTo>
                <a:lnTo>
                  <a:pt x="2845778" y="222605"/>
                </a:lnTo>
                <a:lnTo>
                  <a:pt x="2850845" y="194716"/>
                </a:lnTo>
                <a:lnTo>
                  <a:pt x="2852547" y="164465"/>
                </a:lnTo>
                <a:close/>
              </a:path>
              <a:path w="5010785" h="328929">
                <a:moveTo>
                  <a:pt x="2953766" y="2413"/>
                </a:moveTo>
                <a:lnTo>
                  <a:pt x="2927096" y="2413"/>
                </a:lnTo>
                <a:lnTo>
                  <a:pt x="2927096" y="324993"/>
                </a:lnTo>
                <a:lnTo>
                  <a:pt x="2953766" y="324993"/>
                </a:lnTo>
                <a:lnTo>
                  <a:pt x="2953766" y="2413"/>
                </a:lnTo>
                <a:close/>
              </a:path>
              <a:path w="5010785" h="328929">
                <a:moveTo>
                  <a:pt x="3209798" y="2413"/>
                </a:moveTo>
                <a:lnTo>
                  <a:pt x="3183128" y="2413"/>
                </a:lnTo>
                <a:lnTo>
                  <a:pt x="3183128" y="324993"/>
                </a:lnTo>
                <a:lnTo>
                  <a:pt x="3209798" y="324993"/>
                </a:lnTo>
                <a:lnTo>
                  <a:pt x="3209798" y="2413"/>
                </a:lnTo>
                <a:close/>
              </a:path>
              <a:path w="5010785" h="328929">
                <a:moveTo>
                  <a:pt x="4061333" y="13335"/>
                </a:moveTo>
                <a:lnTo>
                  <a:pt x="4056634" y="0"/>
                </a:lnTo>
                <a:lnTo>
                  <a:pt x="4032770" y="8610"/>
                </a:lnTo>
                <a:lnTo>
                  <a:pt x="4011866" y="21069"/>
                </a:lnTo>
                <a:lnTo>
                  <a:pt x="3978910" y="57658"/>
                </a:lnTo>
                <a:lnTo>
                  <a:pt x="3958501" y="106489"/>
                </a:lnTo>
                <a:lnTo>
                  <a:pt x="3951732" y="164465"/>
                </a:lnTo>
                <a:lnTo>
                  <a:pt x="3953421" y="194716"/>
                </a:lnTo>
                <a:lnTo>
                  <a:pt x="3966946" y="248158"/>
                </a:lnTo>
                <a:lnTo>
                  <a:pt x="3993781" y="291553"/>
                </a:lnTo>
                <a:lnTo>
                  <a:pt x="4032694" y="320230"/>
                </a:lnTo>
                <a:lnTo>
                  <a:pt x="4056634" y="328803"/>
                </a:lnTo>
                <a:lnTo>
                  <a:pt x="4060825" y="315468"/>
                </a:lnTo>
                <a:lnTo>
                  <a:pt x="4042079" y="307187"/>
                </a:lnTo>
                <a:lnTo>
                  <a:pt x="4025900" y="295643"/>
                </a:lnTo>
                <a:lnTo>
                  <a:pt x="4001262" y="262763"/>
                </a:lnTo>
                <a:lnTo>
                  <a:pt x="3986619" y="218122"/>
                </a:lnTo>
                <a:lnTo>
                  <a:pt x="3981704" y="162814"/>
                </a:lnTo>
                <a:lnTo>
                  <a:pt x="3982936" y="134721"/>
                </a:lnTo>
                <a:lnTo>
                  <a:pt x="3992740" y="86004"/>
                </a:lnTo>
                <a:lnTo>
                  <a:pt x="4012298" y="47650"/>
                </a:lnTo>
                <a:lnTo>
                  <a:pt x="4042346" y="21602"/>
                </a:lnTo>
                <a:lnTo>
                  <a:pt x="4061333" y="13335"/>
                </a:lnTo>
                <a:close/>
              </a:path>
              <a:path w="5010785" h="328929">
                <a:moveTo>
                  <a:pt x="5010531" y="164465"/>
                </a:moveTo>
                <a:lnTo>
                  <a:pt x="5003762" y="106489"/>
                </a:lnTo>
                <a:lnTo>
                  <a:pt x="4983480" y="57658"/>
                </a:lnTo>
                <a:lnTo>
                  <a:pt x="4950409" y="21069"/>
                </a:lnTo>
                <a:lnTo>
                  <a:pt x="4905629" y="0"/>
                </a:lnTo>
                <a:lnTo>
                  <a:pt x="4900930" y="13335"/>
                </a:lnTo>
                <a:lnTo>
                  <a:pt x="4919980" y="21602"/>
                </a:lnTo>
                <a:lnTo>
                  <a:pt x="4936363" y="33045"/>
                </a:lnTo>
                <a:lnTo>
                  <a:pt x="4961128" y="65405"/>
                </a:lnTo>
                <a:lnTo>
                  <a:pt x="4975695" y="109118"/>
                </a:lnTo>
                <a:lnTo>
                  <a:pt x="4980559" y="162814"/>
                </a:lnTo>
                <a:lnTo>
                  <a:pt x="4979340" y="191795"/>
                </a:lnTo>
                <a:lnTo>
                  <a:pt x="4969573" y="241795"/>
                </a:lnTo>
                <a:lnTo>
                  <a:pt x="4949990" y="280847"/>
                </a:lnTo>
                <a:lnTo>
                  <a:pt x="4920221" y="307187"/>
                </a:lnTo>
                <a:lnTo>
                  <a:pt x="4901438" y="315468"/>
                </a:lnTo>
                <a:lnTo>
                  <a:pt x="4905629" y="328803"/>
                </a:lnTo>
                <a:lnTo>
                  <a:pt x="4950498" y="307822"/>
                </a:lnTo>
                <a:lnTo>
                  <a:pt x="4983480" y="271399"/>
                </a:lnTo>
                <a:lnTo>
                  <a:pt x="5003762" y="222605"/>
                </a:lnTo>
                <a:lnTo>
                  <a:pt x="5008829" y="194716"/>
                </a:lnTo>
                <a:lnTo>
                  <a:pt x="5010531" y="164465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66597" y="1784045"/>
            <a:ext cx="5705475" cy="1553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779780" algn="l"/>
                <a:tab pos="1778635" algn="l"/>
                <a:tab pos="2952115" algn="l"/>
                <a:tab pos="3657600" algn="l"/>
                <a:tab pos="4665345" algn="l"/>
              </a:tabLst>
            </a:pPr>
            <a:r>
              <a:rPr dirty="0" sz="320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 spc="-135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dirty="0" sz="3200" spc="-66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dirty="0" baseline="-15366" sz="3525" spc="44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5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355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dirty="0" baseline="-15366" sz="3525" spc="39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-15366" sz="3525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00">
              <a:latin typeface="Cambria Math"/>
              <a:cs typeface="Cambria Math"/>
            </a:endParaRPr>
          </a:p>
          <a:p>
            <a:pPr marL="495300">
              <a:lnSpc>
                <a:spcPct val="100000"/>
              </a:lnSpc>
              <a:tabLst>
                <a:tab pos="848360" algn="l"/>
                <a:tab pos="1924685" algn="l"/>
                <a:tab pos="2642235" algn="l"/>
                <a:tab pos="3729354" algn="l"/>
                <a:tab pos="4083050" algn="l"/>
                <a:tab pos="4800600" algn="l"/>
              </a:tabLst>
            </a:pP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r>
              <a:rPr dirty="0" baseline="-16260" sz="3075" spc="-1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2800" spc="-14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r>
              <a:rPr dirty="0" baseline="-16260" sz="3075" spc="-3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-16260" sz="307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2800" spc="13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𝑥</a:t>
            </a:r>
            <a:r>
              <a:rPr dirty="0" baseline="-16260" sz="307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2800" spc="-11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baseline="-16260" sz="3075" spc="-3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-16260" sz="307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𝐽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dirty="0" sz="2800" spc="13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𝑥</a:t>
            </a:r>
            <a:r>
              <a:rPr dirty="0" baseline="-16260" sz="307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2800" spc="-11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baseline="-16260" sz="3075" spc="-3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-16260" sz="3075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543167" y="2797555"/>
            <a:ext cx="3164205" cy="706755"/>
          </a:xfrm>
          <a:custGeom>
            <a:avLst/>
            <a:gdLst/>
            <a:ahLst/>
            <a:cxnLst/>
            <a:rect l="l" t="t" r="r" b="b"/>
            <a:pathLst>
              <a:path w="3164204" h="706754">
                <a:moveTo>
                  <a:pt x="28956" y="0"/>
                </a:moveTo>
                <a:lnTo>
                  <a:pt x="0" y="0"/>
                </a:lnTo>
                <a:lnTo>
                  <a:pt x="0" y="706374"/>
                </a:lnTo>
                <a:lnTo>
                  <a:pt x="28956" y="706374"/>
                </a:lnTo>
                <a:lnTo>
                  <a:pt x="28956" y="0"/>
                </a:lnTo>
                <a:close/>
              </a:path>
              <a:path w="3164204" h="706754">
                <a:moveTo>
                  <a:pt x="3163824" y="0"/>
                </a:moveTo>
                <a:lnTo>
                  <a:pt x="3134868" y="0"/>
                </a:lnTo>
                <a:lnTo>
                  <a:pt x="3134868" y="706374"/>
                </a:lnTo>
                <a:lnTo>
                  <a:pt x="3163824" y="706374"/>
                </a:lnTo>
                <a:lnTo>
                  <a:pt x="316382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590030" y="2624172"/>
            <a:ext cx="1376680" cy="93091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300"/>
              </a:spcBef>
            </a:pP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𝑑𝑥</a:t>
            </a:r>
            <a:r>
              <a:rPr dirty="0" baseline="-16260" sz="3075" spc="-1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1984" sz="4200" spc="-15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𝑑𝑦</a:t>
            </a:r>
            <a:r>
              <a:rPr dirty="0" baseline="-16260" sz="3075" spc="-1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baseline="-16260" sz="3075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204"/>
              </a:spcBef>
            </a:pP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𝑑𝑥</a:t>
            </a:r>
            <a:r>
              <a:rPr dirty="0" baseline="-16260" sz="3075" spc="-1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1984" sz="4200" spc="-15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𝑑𝑦</a:t>
            </a:r>
            <a:r>
              <a:rPr dirty="0" baseline="-16260" sz="3075" spc="-1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baseline="-16260" sz="3075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274304" y="2624172"/>
            <a:ext cx="1384300" cy="93091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300"/>
              </a:spcBef>
            </a:pP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𝑑𝑥</a:t>
            </a:r>
            <a:r>
              <a:rPr dirty="0" baseline="-16260" sz="3075" spc="-1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1984" sz="4200" spc="-15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𝑑𝑦</a:t>
            </a:r>
            <a:r>
              <a:rPr dirty="0" baseline="-16260" sz="3075" spc="-1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-16260" sz="3075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204"/>
              </a:spcBef>
            </a:pP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𝑑𝑥</a:t>
            </a:r>
            <a:r>
              <a:rPr dirty="0" baseline="-16260" sz="3075" spc="-1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1984" sz="4200" spc="-15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𝑑𝑦</a:t>
            </a:r>
            <a:r>
              <a:rPr dirty="0" baseline="-16260" sz="3075" spc="-1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-16260" sz="3075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926573" y="199771"/>
            <a:ext cx="105156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75">
                <a:solidFill>
                  <a:srgbClr val="684107"/>
                </a:solidFill>
                <a:latin typeface="Gulim"/>
                <a:cs typeface="Gulim"/>
              </a:rPr>
              <a:t>변수변환</a:t>
            </a:r>
            <a:endParaRPr sz="2500">
              <a:latin typeface="Gulim"/>
              <a:cs typeface="Gulim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373379" y="1488947"/>
            <a:ext cx="9538970" cy="2443480"/>
          </a:xfrm>
          <a:custGeom>
            <a:avLst/>
            <a:gdLst/>
            <a:ahLst/>
            <a:cxnLst/>
            <a:rect l="l" t="t" r="r" b="b"/>
            <a:pathLst>
              <a:path w="9538970" h="2443479">
                <a:moveTo>
                  <a:pt x="0" y="2442972"/>
                </a:moveTo>
                <a:lnTo>
                  <a:pt x="9538716" y="2442972"/>
                </a:lnTo>
                <a:lnTo>
                  <a:pt x="9538716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dirty="0" sz="2000" spc="-4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000" spc="-145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dirty="0" spc="-50"/>
              <a:t>[</a:t>
            </a:r>
            <a:r>
              <a:rPr dirty="0"/>
              <a:t>	</a:t>
            </a:r>
            <a:r>
              <a:rPr dirty="0" spc="-50"/>
              <a:t>]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4438777" y="3665220"/>
            <a:ext cx="4908550" cy="619125"/>
            <a:chOff x="4438777" y="3665220"/>
            <a:chExt cx="4908550" cy="61912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777" y="3665220"/>
              <a:ext cx="1412748" cy="61874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9669" y="3665220"/>
              <a:ext cx="1884045" cy="61874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1858" y="3665220"/>
              <a:ext cx="2354961" cy="61874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889885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634" y="659637"/>
              <a:ext cx="1084021" cy="4632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2065147" y="1927605"/>
            <a:ext cx="6286500" cy="1170940"/>
          </a:xfrm>
          <a:custGeom>
            <a:avLst/>
            <a:gdLst/>
            <a:ahLst/>
            <a:cxnLst/>
            <a:rect l="l" t="t" r="r" b="b"/>
            <a:pathLst>
              <a:path w="6286500" h="1170939">
                <a:moveTo>
                  <a:pt x="125476" y="15240"/>
                </a:moveTo>
                <a:lnTo>
                  <a:pt x="120142" y="0"/>
                </a:lnTo>
                <a:lnTo>
                  <a:pt x="92798" y="9855"/>
                </a:lnTo>
                <a:lnTo>
                  <a:pt x="68846" y="24168"/>
                </a:lnTo>
                <a:lnTo>
                  <a:pt x="30988" y="66040"/>
                </a:lnTo>
                <a:lnTo>
                  <a:pt x="7721" y="122085"/>
                </a:lnTo>
                <a:lnTo>
                  <a:pt x="0" y="188595"/>
                </a:lnTo>
                <a:lnTo>
                  <a:pt x="1930" y="223202"/>
                </a:lnTo>
                <a:lnTo>
                  <a:pt x="17411" y="284429"/>
                </a:lnTo>
                <a:lnTo>
                  <a:pt x="48133" y="334137"/>
                </a:lnTo>
                <a:lnTo>
                  <a:pt x="92710" y="367055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79" y="352082"/>
                </a:lnTo>
                <a:lnTo>
                  <a:pt x="84937" y="338836"/>
                </a:lnTo>
                <a:lnTo>
                  <a:pt x="56642" y="301244"/>
                </a:lnTo>
                <a:lnTo>
                  <a:pt x="39890" y="250012"/>
                </a:lnTo>
                <a:lnTo>
                  <a:pt x="34290" y="186563"/>
                </a:lnTo>
                <a:lnTo>
                  <a:pt x="35687" y="154444"/>
                </a:lnTo>
                <a:lnTo>
                  <a:pt x="46875" y="98679"/>
                </a:lnTo>
                <a:lnTo>
                  <a:pt x="69354" y="54673"/>
                </a:lnTo>
                <a:lnTo>
                  <a:pt x="103746" y="24765"/>
                </a:lnTo>
                <a:lnTo>
                  <a:pt x="125476" y="15240"/>
                </a:lnTo>
                <a:close/>
              </a:path>
              <a:path w="6286500" h="1170939">
                <a:moveTo>
                  <a:pt x="437134" y="188595"/>
                </a:moveTo>
                <a:lnTo>
                  <a:pt x="429387" y="122085"/>
                </a:lnTo>
                <a:lnTo>
                  <a:pt x="406019" y="66040"/>
                </a:lnTo>
                <a:lnTo>
                  <a:pt x="368211" y="24168"/>
                </a:lnTo>
                <a:lnTo>
                  <a:pt x="316992" y="0"/>
                </a:lnTo>
                <a:lnTo>
                  <a:pt x="311531" y="15240"/>
                </a:lnTo>
                <a:lnTo>
                  <a:pt x="333336" y="24765"/>
                </a:lnTo>
                <a:lnTo>
                  <a:pt x="352094" y="37922"/>
                </a:lnTo>
                <a:lnTo>
                  <a:pt x="380492" y="75057"/>
                </a:lnTo>
                <a:lnTo>
                  <a:pt x="397167" y="125145"/>
                </a:lnTo>
                <a:lnTo>
                  <a:pt x="402717" y="186563"/>
                </a:lnTo>
                <a:lnTo>
                  <a:pt x="401320" y="219811"/>
                </a:lnTo>
                <a:lnTo>
                  <a:pt x="390169" y="277152"/>
                </a:lnTo>
                <a:lnTo>
                  <a:pt x="367741" y="321894"/>
                </a:lnTo>
                <a:lnTo>
                  <a:pt x="333641" y="352082"/>
                </a:lnTo>
                <a:lnTo>
                  <a:pt x="312166" y="361569"/>
                </a:lnTo>
                <a:lnTo>
                  <a:pt x="316992" y="376936"/>
                </a:lnTo>
                <a:lnTo>
                  <a:pt x="368325" y="352793"/>
                </a:lnTo>
                <a:lnTo>
                  <a:pt x="406146" y="311023"/>
                </a:lnTo>
                <a:lnTo>
                  <a:pt x="429399" y="255143"/>
                </a:lnTo>
                <a:lnTo>
                  <a:pt x="435190" y="223202"/>
                </a:lnTo>
                <a:lnTo>
                  <a:pt x="437134" y="188595"/>
                </a:lnTo>
                <a:close/>
              </a:path>
              <a:path w="6286500" h="1170939">
                <a:moveTo>
                  <a:pt x="1696720" y="15240"/>
                </a:moveTo>
                <a:lnTo>
                  <a:pt x="1691386" y="0"/>
                </a:lnTo>
                <a:lnTo>
                  <a:pt x="1664042" y="9855"/>
                </a:lnTo>
                <a:lnTo>
                  <a:pt x="1640090" y="24168"/>
                </a:lnTo>
                <a:lnTo>
                  <a:pt x="1602232" y="66040"/>
                </a:lnTo>
                <a:lnTo>
                  <a:pt x="1578965" y="122085"/>
                </a:lnTo>
                <a:lnTo>
                  <a:pt x="1571244" y="188595"/>
                </a:lnTo>
                <a:lnTo>
                  <a:pt x="1573174" y="223202"/>
                </a:lnTo>
                <a:lnTo>
                  <a:pt x="1588655" y="284429"/>
                </a:lnTo>
                <a:lnTo>
                  <a:pt x="1619377" y="334137"/>
                </a:lnTo>
                <a:lnTo>
                  <a:pt x="1663954" y="367055"/>
                </a:lnTo>
                <a:lnTo>
                  <a:pt x="1691386" y="376936"/>
                </a:lnTo>
                <a:lnTo>
                  <a:pt x="1696212" y="361569"/>
                </a:lnTo>
                <a:lnTo>
                  <a:pt x="1674723" y="352082"/>
                </a:lnTo>
                <a:lnTo>
                  <a:pt x="1656181" y="338836"/>
                </a:lnTo>
                <a:lnTo>
                  <a:pt x="1627886" y="301244"/>
                </a:lnTo>
                <a:lnTo>
                  <a:pt x="1611134" y="250012"/>
                </a:lnTo>
                <a:lnTo>
                  <a:pt x="1605534" y="186563"/>
                </a:lnTo>
                <a:lnTo>
                  <a:pt x="1606931" y="154444"/>
                </a:lnTo>
                <a:lnTo>
                  <a:pt x="1618119" y="98679"/>
                </a:lnTo>
                <a:lnTo>
                  <a:pt x="1640598" y="54673"/>
                </a:lnTo>
                <a:lnTo>
                  <a:pt x="1674990" y="24765"/>
                </a:lnTo>
                <a:lnTo>
                  <a:pt x="1696720" y="15240"/>
                </a:lnTo>
                <a:close/>
              </a:path>
              <a:path w="6286500" h="1170939">
                <a:moveTo>
                  <a:pt x="2008378" y="188595"/>
                </a:moveTo>
                <a:lnTo>
                  <a:pt x="2000631" y="122085"/>
                </a:lnTo>
                <a:lnTo>
                  <a:pt x="1977263" y="66040"/>
                </a:lnTo>
                <a:lnTo>
                  <a:pt x="1939455" y="24168"/>
                </a:lnTo>
                <a:lnTo>
                  <a:pt x="1888236" y="0"/>
                </a:lnTo>
                <a:lnTo>
                  <a:pt x="1882775" y="15240"/>
                </a:lnTo>
                <a:lnTo>
                  <a:pt x="1904580" y="24765"/>
                </a:lnTo>
                <a:lnTo>
                  <a:pt x="1923351" y="37922"/>
                </a:lnTo>
                <a:lnTo>
                  <a:pt x="1951736" y="75057"/>
                </a:lnTo>
                <a:lnTo>
                  <a:pt x="1968411" y="125145"/>
                </a:lnTo>
                <a:lnTo>
                  <a:pt x="1973961" y="186563"/>
                </a:lnTo>
                <a:lnTo>
                  <a:pt x="1972564" y="219811"/>
                </a:lnTo>
                <a:lnTo>
                  <a:pt x="1961413" y="277152"/>
                </a:lnTo>
                <a:lnTo>
                  <a:pt x="1938985" y="321894"/>
                </a:lnTo>
                <a:lnTo>
                  <a:pt x="1904885" y="352082"/>
                </a:lnTo>
                <a:lnTo>
                  <a:pt x="1883410" y="361569"/>
                </a:lnTo>
                <a:lnTo>
                  <a:pt x="1888236" y="376936"/>
                </a:lnTo>
                <a:lnTo>
                  <a:pt x="1939569" y="352793"/>
                </a:lnTo>
                <a:lnTo>
                  <a:pt x="1977390" y="311023"/>
                </a:lnTo>
                <a:lnTo>
                  <a:pt x="2000643" y="255143"/>
                </a:lnTo>
                <a:lnTo>
                  <a:pt x="2006434" y="223202"/>
                </a:lnTo>
                <a:lnTo>
                  <a:pt x="2008378" y="188595"/>
                </a:lnTo>
                <a:close/>
              </a:path>
              <a:path w="6286500" h="1170939">
                <a:moveTo>
                  <a:pt x="3231388" y="15240"/>
                </a:moveTo>
                <a:lnTo>
                  <a:pt x="3226054" y="0"/>
                </a:lnTo>
                <a:lnTo>
                  <a:pt x="3198711" y="9855"/>
                </a:lnTo>
                <a:lnTo>
                  <a:pt x="3174758" y="24168"/>
                </a:lnTo>
                <a:lnTo>
                  <a:pt x="3136900" y="66040"/>
                </a:lnTo>
                <a:lnTo>
                  <a:pt x="3113633" y="122085"/>
                </a:lnTo>
                <a:lnTo>
                  <a:pt x="3105912" y="188595"/>
                </a:lnTo>
                <a:lnTo>
                  <a:pt x="3107842" y="223202"/>
                </a:lnTo>
                <a:lnTo>
                  <a:pt x="3123323" y="284429"/>
                </a:lnTo>
                <a:lnTo>
                  <a:pt x="3154045" y="334137"/>
                </a:lnTo>
                <a:lnTo>
                  <a:pt x="3198609" y="367055"/>
                </a:lnTo>
                <a:lnTo>
                  <a:pt x="3226054" y="376936"/>
                </a:lnTo>
                <a:lnTo>
                  <a:pt x="3230880" y="361569"/>
                </a:lnTo>
                <a:lnTo>
                  <a:pt x="3209391" y="352082"/>
                </a:lnTo>
                <a:lnTo>
                  <a:pt x="3190849" y="338836"/>
                </a:lnTo>
                <a:lnTo>
                  <a:pt x="3162554" y="301244"/>
                </a:lnTo>
                <a:lnTo>
                  <a:pt x="3145802" y="250012"/>
                </a:lnTo>
                <a:lnTo>
                  <a:pt x="3140202" y="186563"/>
                </a:lnTo>
                <a:lnTo>
                  <a:pt x="3141599" y="154444"/>
                </a:lnTo>
                <a:lnTo>
                  <a:pt x="3152787" y="98679"/>
                </a:lnTo>
                <a:lnTo>
                  <a:pt x="3175266" y="54673"/>
                </a:lnTo>
                <a:lnTo>
                  <a:pt x="3209658" y="24765"/>
                </a:lnTo>
                <a:lnTo>
                  <a:pt x="3231388" y="15240"/>
                </a:lnTo>
                <a:close/>
              </a:path>
              <a:path w="6286500" h="1170939">
                <a:moveTo>
                  <a:pt x="3600958" y="188595"/>
                </a:moveTo>
                <a:lnTo>
                  <a:pt x="3593198" y="122085"/>
                </a:lnTo>
                <a:lnTo>
                  <a:pt x="3569843" y="66040"/>
                </a:lnTo>
                <a:lnTo>
                  <a:pt x="3532035" y="24168"/>
                </a:lnTo>
                <a:lnTo>
                  <a:pt x="3480816" y="0"/>
                </a:lnTo>
                <a:lnTo>
                  <a:pt x="3475355" y="15240"/>
                </a:lnTo>
                <a:lnTo>
                  <a:pt x="3497161" y="24765"/>
                </a:lnTo>
                <a:lnTo>
                  <a:pt x="3515931" y="37922"/>
                </a:lnTo>
                <a:lnTo>
                  <a:pt x="3544316" y="75057"/>
                </a:lnTo>
                <a:lnTo>
                  <a:pt x="3560991" y="125145"/>
                </a:lnTo>
                <a:lnTo>
                  <a:pt x="3566541" y="186563"/>
                </a:lnTo>
                <a:lnTo>
                  <a:pt x="3565144" y="219811"/>
                </a:lnTo>
                <a:lnTo>
                  <a:pt x="3553993" y="277152"/>
                </a:lnTo>
                <a:lnTo>
                  <a:pt x="3531565" y="321894"/>
                </a:lnTo>
                <a:lnTo>
                  <a:pt x="3497465" y="352082"/>
                </a:lnTo>
                <a:lnTo>
                  <a:pt x="3475990" y="361569"/>
                </a:lnTo>
                <a:lnTo>
                  <a:pt x="3480816" y="376936"/>
                </a:lnTo>
                <a:lnTo>
                  <a:pt x="3532149" y="352793"/>
                </a:lnTo>
                <a:lnTo>
                  <a:pt x="3569970" y="311023"/>
                </a:lnTo>
                <a:lnTo>
                  <a:pt x="3593223" y="255143"/>
                </a:lnTo>
                <a:lnTo>
                  <a:pt x="3599015" y="223202"/>
                </a:lnTo>
                <a:lnTo>
                  <a:pt x="3600958" y="188595"/>
                </a:lnTo>
                <a:close/>
              </a:path>
              <a:path w="6286500" h="1170939">
                <a:moveTo>
                  <a:pt x="4694428" y="15240"/>
                </a:moveTo>
                <a:lnTo>
                  <a:pt x="4689094" y="0"/>
                </a:lnTo>
                <a:lnTo>
                  <a:pt x="4661751" y="9855"/>
                </a:lnTo>
                <a:lnTo>
                  <a:pt x="4637798" y="24168"/>
                </a:lnTo>
                <a:lnTo>
                  <a:pt x="4599940" y="66040"/>
                </a:lnTo>
                <a:lnTo>
                  <a:pt x="4576673" y="122085"/>
                </a:lnTo>
                <a:lnTo>
                  <a:pt x="4568952" y="188595"/>
                </a:lnTo>
                <a:lnTo>
                  <a:pt x="4570882" y="223202"/>
                </a:lnTo>
                <a:lnTo>
                  <a:pt x="4586363" y="284429"/>
                </a:lnTo>
                <a:lnTo>
                  <a:pt x="4617085" y="334137"/>
                </a:lnTo>
                <a:lnTo>
                  <a:pt x="4661662" y="367055"/>
                </a:lnTo>
                <a:lnTo>
                  <a:pt x="4689094" y="376936"/>
                </a:lnTo>
                <a:lnTo>
                  <a:pt x="4693920" y="361569"/>
                </a:lnTo>
                <a:lnTo>
                  <a:pt x="4672431" y="352082"/>
                </a:lnTo>
                <a:lnTo>
                  <a:pt x="4653889" y="338836"/>
                </a:lnTo>
                <a:lnTo>
                  <a:pt x="4625594" y="301244"/>
                </a:lnTo>
                <a:lnTo>
                  <a:pt x="4608842" y="250012"/>
                </a:lnTo>
                <a:lnTo>
                  <a:pt x="4603242" y="186563"/>
                </a:lnTo>
                <a:lnTo>
                  <a:pt x="4604639" y="154444"/>
                </a:lnTo>
                <a:lnTo>
                  <a:pt x="4615827" y="98679"/>
                </a:lnTo>
                <a:lnTo>
                  <a:pt x="4638306" y="54673"/>
                </a:lnTo>
                <a:lnTo>
                  <a:pt x="4672698" y="24765"/>
                </a:lnTo>
                <a:lnTo>
                  <a:pt x="4694428" y="15240"/>
                </a:lnTo>
                <a:close/>
              </a:path>
              <a:path w="6286500" h="1170939">
                <a:moveTo>
                  <a:pt x="5070094" y="188595"/>
                </a:moveTo>
                <a:lnTo>
                  <a:pt x="5062347" y="122085"/>
                </a:lnTo>
                <a:lnTo>
                  <a:pt x="5038979" y="66040"/>
                </a:lnTo>
                <a:lnTo>
                  <a:pt x="5001171" y="24168"/>
                </a:lnTo>
                <a:lnTo>
                  <a:pt x="4949952" y="0"/>
                </a:lnTo>
                <a:lnTo>
                  <a:pt x="4944491" y="15240"/>
                </a:lnTo>
                <a:lnTo>
                  <a:pt x="4966297" y="24765"/>
                </a:lnTo>
                <a:lnTo>
                  <a:pt x="4985067" y="37922"/>
                </a:lnTo>
                <a:lnTo>
                  <a:pt x="5013452" y="75057"/>
                </a:lnTo>
                <a:lnTo>
                  <a:pt x="5030127" y="125145"/>
                </a:lnTo>
                <a:lnTo>
                  <a:pt x="5035677" y="186563"/>
                </a:lnTo>
                <a:lnTo>
                  <a:pt x="5034280" y="219811"/>
                </a:lnTo>
                <a:lnTo>
                  <a:pt x="5023129" y="277152"/>
                </a:lnTo>
                <a:lnTo>
                  <a:pt x="5000701" y="321894"/>
                </a:lnTo>
                <a:lnTo>
                  <a:pt x="4966601" y="352082"/>
                </a:lnTo>
                <a:lnTo>
                  <a:pt x="4945126" y="361569"/>
                </a:lnTo>
                <a:lnTo>
                  <a:pt x="4949952" y="376936"/>
                </a:lnTo>
                <a:lnTo>
                  <a:pt x="5001285" y="352793"/>
                </a:lnTo>
                <a:lnTo>
                  <a:pt x="5039106" y="311023"/>
                </a:lnTo>
                <a:lnTo>
                  <a:pt x="5062359" y="255143"/>
                </a:lnTo>
                <a:lnTo>
                  <a:pt x="5068151" y="223202"/>
                </a:lnTo>
                <a:lnTo>
                  <a:pt x="5070094" y="188595"/>
                </a:lnTo>
                <a:close/>
              </a:path>
              <a:path w="6286500" h="1170939">
                <a:moveTo>
                  <a:pt x="5974588" y="809244"/>
                </a:moveTo>
                <a:lnTo>
                  <a:pt x="5969254" y="794004"/>
                </a:lnTo>
                <a:lnTo>
                  <a:pt x="5941911" y="803859"/>
                </a:lnTo>
                <a:lnTo>
                  <a:pt x="5917958" y="818172"/>
                </a:lnTo>
                <a:lnTo>
                  <a:pt x="5880100" y="860044"/>
                </a:lnTo>
                <a:lnTo>
                  <a:pt x="5856833" y="916089"/>
                </a:lnTo>
                <a:lnTo>
                  <a:pt x="5849112" y="982599"/>
                </a:lnTo>
                <a:lnTo>
                  <a:pt x="5851042" y="1017206"/>
                </a:lnTo>
                <a:lnTo>
                  <a:pt x="5866523" y="1078433"/>
                </a:lnTo>
                <a:lnTo>
                  <a:pt x="5897245" y="1128141"/>
                </a:lnTo>
                <a:lnTo>
                  <a:pt x="5941822" y="1161059"/>
                </a:lnTo>
                <a:lnTo>
                  <a:pt x="5969254" y="1170940"/>
                </a:lnTo>
                <a:lnTo>
                  <a:pt x="5974080" y="1155573"/>
                </a:lnTo>
                <a:lnTo>
                  <a:pt x="5952591" y="1146086"/>
                </a:lnTo>
                <a:lnTo>
                  <a:pt x="5934049" y="1132840"/>
                </a:lnTo>
                <a:lnTo>
                  <a:pt x="5905754" y="1095248"/>
                </a:lnTo>
                <a:lnTo>
                  <a:pt x="5889002" y="1044003"/>
                </a:lnTo>
                <a:lnTo>
                  <a:pt x="5883402" y="980567"/>
                </a:lnTo>
                <a:lnTo>
                  <a:pt x="5884799" y="948448"/>
                </a:lnTo>
                <a:lnTo>
                  <a:pt x="5895987" y="892683"/>
                </a:lnTo>
                <a:lnTo>
                  <a:pt x="5918466" y="848677"/>
                </a:lnTo>
                <a:lnTo>
                  <a:pt x="5952858" y="818769"/>
                </a:lnTo>
                <a:lnTo>
                  <a:pt x="5974588" y="809244"/>
                </a:lnTo>
                <a:close/>
              </a:path>
              <a:path w="6286500" h="1170939">
                <a:moveTo>
                  <a:pt x="6286246" y="982599"/>
                </a:moveTo>
                <a:lnTo>
                  <a:pt x="6278499" y="916089"/>
                </a:lnTo>
                <a:lnTo>
                  <a:pt x="6255131" y="860044"/>
                </a:lnTo>
                <a:lnTo>
                  <a:pt x="6217323" y="818172"/>
                </a:lnTo>
                <a:lnTo>
                  <a:pt x="6166104" y="794004"/>
                </a:lnTo>
                <a:lnTo>
                  <a:pt x="6160643" y="809244"/>
                </a:lnTo>
                <a:lnTo>
                  <a:pt x="6182449" y="818769"/>
                </a:lnTo>
                <a:lnTo>
                  <a:pt x="6201219" y="831913"/>
                </a:lnTo>
                <a:lnTo>
                  <a:pt x="6229604" y="869061"/>
                </a:lnTo>
                <a:lnTo>
                  <a:pt x="6246279" y="919149"/>
                </a:lnTo>
                <a:lnTo>
                  <a:pt x="6251829" y="980567"/>
                </a:lnTo>
                <a:lnTo>
                  <a:pt x="6250432" y="1013815"/>
                </a:lnTo>
                <a:lnTo>
                  <a:pt x="6239281" y="1071156"/>
                </a:lnTo>
                <a:lnTo>
                  <a:pt x="6216853" y="1115898"/>
                </a:lnTo>
                <a:lnTo>
                  <a:pt x="6182753" y="1146086"/>
                </a:lnTo>
                <a:lnTo>
                  <a:pt x="6161278" y="1155573"/>
                </a:lnTo>
                <a:lnTo>
                  <a:pt x="6166104" y="1170940"/>
                </a:lnTo>
                <a:lnTo>
                  <a:pt x="6217437" y="1146797"/>
                </a:lnTo>
                <a:lnTo>
                  <a:pt x="6255258" y="1105027"/>
                </a:lnTo>
                <a:lnTo>
                  <a:pt x="6278511" y="1049147"/>
                </a:lnTo>
                <a:lnTo>
                  <a:pt x="6284303" y="1017206"/>
                </a:lnTo>
                <a:lnTo>
                  <a:pt x="6286246" y="982599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81202" y="1812417"/>
            <a:ext cx="7479030" cy="1308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  <a:tabLst>
                <a:tab pos="704215" algn="l"/>
                <a:tab pos="1417320" algn="l"/>
                <a:tab pos="1868170" algn="l"/>
                <a:tab pos="2988945" algn="l"/>
                <a:tab pos="3438525" algn="l"/>
                <a:tab pos="4523740" algn="l"/>
                <a:tab pos="5032375" algn="l"/>
                <a:tab pos="5986780" algn="l"/>
              </a:tabLst>
            </a:pPr>
            <a:r>
              <a:rPr dirty="0" sz="3200" spc="-340">
                <a:solidFill>
                  <a:srgbClr val="9E7B09"/>
                </a:solidFill>
                <a:latin typeface="Gulim"/>
                <a:cs typeface="Gulim"/>
              </a:rPr>
              <a:t>①</a:t>
            </a:r>
            <a:r>
              <a:rPr dirty="0" sz="320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dirty="0" sz="3200" spc="-35">
                <a:solidFill>
                  <a:srgbClr val="585858"/>
                </a:solidFill>
                <a:latin typeface="Cambria Math"/>
                <a:cs typeface="Cambria Math"/>
              </a:rPr>
              <a:t>𝑀</a:t>
            </a:r>
            <a:r>
              <a:rPr dirty="0" baseline="-15366" sz="3525" spc="-52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𝑀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⇔</a:t>
            </a:r>
            <a:r>
              <a:rPr dirty="0" sz="3200" spc="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409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baseline="-15366" sz="3525" spc="487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dirty="0" sz="3200" spc="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345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baseline="-15366" sz="3525" spc="367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endParaRPr sz="3200">
              <a:latin typeface="Cambria Math"/>
              <a:cs typeface="Cambria Math"/>
            </a:endParaRPr>
          </a:p>
          <a:p>
            <a:pPr marL="76200">
              <a:lnSpc>
                <a:spcPct val="100000"/>
              </a:lnSpc>
              <a:spcBef>
                <a:spcPts val="2410"/>
              </a:spcBef>
              <a:tabLst>
                <a:tab pos="704215" algn="l"/>
                <a:tab pos="2416810" algn="l"/>
                <a:tab pos="7266940" algn="l"/>
              </a:tabLst>
            </a:pPr>
            <a:r>
              <a:rPr dirty="0" sz="3200" spc="-340">
                <a:solidFill>
                  <a:srgbClr val="9E7B09"/>
                </a:solidFill>
                <a:latin typeface="Gulim"/>
                <a:cs typeface="Gulim"/>
              </a:rPr>
              <a:t>②</a:t>
            </a:r>
            <a:r>
              <a:rPr dirty="0" sz="320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6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dirty="0" sz="3200" spc="-18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6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85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30">
                <a:solidFill>
                  <a:srgbClr val="585858"/>
                </a:solidFill>
                <a:latin typeface="Gulim"/>
                <a:cs typeface="Gulim"/>
              </a:rPr>
              <a:t>적률생성함수</a:t>
            </a:r>
            <a:r>
              <a:rPr dirty="0" sz="3200" spc="-30">
                <a:solidFill>
                  <a:srgbClr val="585858"/>
                </a:solidFill>
                <a:latin typeface="Cambria Math"/>
                <a:cs typeface="Cambria Math"/>
              </a:rPr>
              <a:t>𝑀</a:t>
            </a:r>
            <a:r>
              <a:rPr dirty="0" baseline="-15366" sz="3525" spc="-44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33625" sz="2850" spc="-44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33625" sz="28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275077" y="3714750"/>
            <a:ext cx="158115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900" spc="8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746757" y="3490721"/>
            <a:ext cx="161544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685165" algn="l"/>
              </a:tabLst>
            </a:pPr>
            <a:r>
              <a:rPr dirty="0" baseline="11284" sz="4800" spc="-37">
                <a:solidFill>
                  <a:srgbClr val="585858"/>
                </a:solidFill>
                <a:latin typeface="Cambria Math"/>
                <a:cs typeface="Cambria Math"/>
              </a:rPr>
              <a:t>𝑀</a:t>
            </a:r>
            <a:r>
              <a:rPr dirty="0" sz="2350" spc="-2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23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350" spc="-20">
                <a:solidFill>
                  <a:srgbClr val="585858"/>
                </a:solidFill>
                <a:latin typeface="Cambria Math"/>
                <a:cs typeface="Cambria Math"/>
              </a:rPr>
              <a:t>+⋯+𝑋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06826" y="3714750"/>
            <a:ext cx="18542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900" spc="21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543427" y="3523234"/>
            <a:ext cx="437515" cy="377190"/>
          </a:xfrm>
          <a:custGeom>
            <a:avLst/>
            <a:gdLst/>
            <a:ahLst/>
            <a:cxnLst/>
            <a:rect l="l" t="t" r="r" b="b"/>
            <a:pathLst>
              <a:path w="437514" h="377189">
                <a:moveTo>
                  <a:pt x="316992" y="0"/>
                </a:moveTo>
                <a:lnTo>
                  <a:pt x="311531" y="15239"/>
                </a:lnTo>
                <a:lnTo>
                  <a:pt x="333343" y="24747"/>
                </a:lnTo>
                <a:lnTo>
                  <a:pt x="352107" y="37861"/>
                </a:lnTo>
                <a:lnTo>
                  <a:pt x="380492" y="75056"/>
                </a:lnTo>
                <a:lnTo>
                  <a:pt x="397176" y="125142"/>
                </a:lnTo>
                <a:lnTo>
                  <a:pt x="402717" y="186562"/>
                </a:lnTo>
                <a:lnTo>
                  <a:pt x="401331" y="219805"/>
                </a:lnTo>
                <a:lnTo>
                  <a:pt x="390179" y="277145"/>
                </a:lnTo>
                <a:lnTo>
                  <a:pt x="367744" y="321885"/>
                </a:lnTo>
                <a:lnTo>
                  <a:pt x="333644" y="352071"/>
                </a:lnTo>
                <a:lnTo>
                  <a:pt x="312165" y="361568"/>
                </a:lnTo>
                <a:lnTo>
                  <a:pt x="316992" y="376935"/>
                </a:lnTo>
                <a:lnTo>
                  <a:pt x="368331" y="352790"/>
                </a:lnTo>
                <a:lnTo>
                  <a:pt x="406146" y="311022"/>
                </a:lnTo>
                <a:lnTo>
                  <a:pt x="429402" y="255143"/>
                </a:lnTo>
                <a:lnTo>
                  <a:pt x="437134" y="188594"/>
                </a:lnTo>
                <a:lnTo>
                  <a:pt x="435201" y="154015"/>
                </a:lnTo>
                <a:lnTo>
                  <a:pt x="419667" y="92761"/>
                </a:lnTo>
                <a:lnTo>
                  <a:pt x="388804" y="42898"/>
                </a:lnTo>
                <a:lnTo>
                  <a:pt x="344279" y="9854"/>
                </a:lnTo>
                <a:lnTo>
                  <a:pt x="316992" y="0"/>
                </a:lnTo>
                <a:close/>
              </a:path>
              <a:path w="437514" h="377189">
                <a:moveTo>
                  <a:pt x="120142" y="0"/>
                </a:moveTo>
                <a:lnTo>
                  <a:pt x="68849" y="24161"/>
                </a:lnTo>
                <a:lnTo>
                  <a:pt x="30987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3" y="334127"/>
                </a:lnTo>
                <a:lnTo>
                  <a:pt x="92710" y="367047"/>
                </a:lnTo>
                <a:lnTo>
                  <a:pt x="120142" y="376935"/>
                </a:lnTo>
                <a:lnTo>
                  <a:pt x="124968" y="361568"/>
                </a:lnTo>
                <a:lnTo>
                  <a:pt x="103487" y="352071"/>
                </a:lnTo>
                <a:lnTo>
                  <a:pt x="84947" y="338835"/>
                </a:lnTo>
                <a:lnTo>
                  <a:pt x="56642" y="301243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39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314577" y="3408426"/>
            <a:ext cx="253619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2362200" algn="l"/>
              </a:tabLst>
            </a:pPr>
            <a:r>
              <a:rPr dirty="0" sz="3200" spc="-50">
                <a:solidFill>
                  <a:srgbClr val="9E7B09"/>
                </a:solidFill>
                <a:latin typeface="Cambria Math"/>
                <a:cs typeface="Cambria Math"/>
              </a:rPr>
              <a:t>-</a:t>
            </a:r>
            <a:r>
              <a:rPr dirty="0" sz="3200">
                <a:solidFill>
                  <a:srgbClr val="9E7B09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873752" y="3618738"/>
            <a:ext cx="51562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101591" y="3242310"/>
            <a:ext cx="100330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baseline="-22569" sz="48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baseline="-22569" sz="4800" spc="26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20833" sz="4800" spc="989">
                <a:solidFill>
                  <a:srgbClr val="585858"/>
                </a:solidFill>
                <a:latin typeface="Cambria Math"/>
                <a:cs typeface="Cambria Math"/>
              </a:rPr>
              <a:t>ς</a:t>
            </a:r>
            <a:r>
              <a:rPr dirty="0" sz="2350" spc="66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6120510" y="3523234"/>
            <a:ext cx="437515" cy="377190"/>
          </a:xfrm>
          <a:custGeom>
            <a:avLst/>
            <a:gdLst/>
            <a:ahLst/>
            <a:cxnLst/>
            <a:rect l="l" t="t" r="r" b="b"/>
            <a:pathLst>
              <a:path w="437515" h="377189">
                <a:moveTo>
                  <a:pt x="316991" y="0"/>
                </a:moveTo>
                <a:lnTo>
                  <a:pt x="311530" y="15239"/>
                </a:lnTo>
                <a:lnTo>
                  <a:pt x="333343" y="24747"/>
                </a:lnTo>
                <a:lnTo>
                  <a:pt x="352107" y="37861"/>
                </a:lnTo>
                <a:lnTo>
                  <a:pt x="380491" y="75056"/>
                </a:lnTo>
                <a:lnTo>
                  <a:pt x="397176" y="125142"/>
                </a:lnTo>
                <a:lnTo>
                  <a:pt x="402716" y="186562"/>
                </a:lnTo>
                <a:lnTo>
                  <a:pt x="401331" y="219805"/>
                </a:lnTo>
                <a:lnTo>
                  <a:pt x="390179" y="277145"/>
                </a:lnTo>
                <a:lnTo>
                  <a:pt x="367744" y="321885"/>
                </a:lnTo>
                <a:lnTo>
                  <a:pt x="333644" y="352071"/>
                </a:lnTo>
                <a:lnTo>
                  <a:pt x="312165" y="361568"/>
                </a:lnTo>
                <a:lnTo>
                  <a:pt x="316991" y="376935"/>
                </a:lnTo>
                <a:lnTo>
                  <a:pt x="368331" y="352790"/>
                </a:lnTo>
                <a:lnTo>
                  <a:pt x="406145" y="311022"/>
                </a:lnTo>
                <a:lnTo>
                  <a:pt x="429402" y="255143"/>
                </a:lnTo>
                <a:lnTo>
                  <a:pt x="437134" y="188594"/>
                </a:lnTo>
                <a:lnTo>
                  <a:pt x="435201" y="154015"/>
                </a:lnTo>
                <a:lnTo>
                  <a:pt x="419667" y="92761"/>
                </a:lnTo>
                <a:lnTo>
                  <a:pt x="388804" y="42898"/>
                </a:lnTo>
                <a:lnTo>
                  <a:pt x="344279" y="9854"/>
                </a:lnTo>
                <a:lnTo>
                  <a:pt x="316991" y="0"/>
                </a:lnTo>
                <a:close/>
              </a:path>
              <a:path w="437515" h="377189">
                <a:moveTo>
                  <a:pt x="120141" y="0"/>
                </a:moveTo>
                <a:lnTo>
                  <a:pt x="68849" y="24161"/>
                </a:lnTo>
                <a:lnTo>
                  <a:pt x="30987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127"/>
                </a:lnTo>
                <a:lnTo>
                  <a:pt x="92709" y="367047"/>
                </a:lnTo>
                <a:lnTo>
                  <a:pt x="120141" y="376935"/>
                </a:lnTo>
                <a:lnTo>
                  <a:pt x="124967" y="361568"/>
                </a:lnTo>
                <a:lnTo>
                  <a:pt x="103487" y="352071"/>
                </a:lnTo>
                <a:lnTo>
                  <a:pt x="84947" y="338835"/>
                </a:lnTo>
                <a:lnTo>
                  <a:pt x="56641" y="301243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39"/>
                </a:lnTo>
                <a:lnTo>
                  <a:pt x="12014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392928" y="3408426"/>
            <a:ext cx="107378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861694" algn="l"/>
              </a:tabLst>
            </a:pP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𝑀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33625" sz="2850" spc="-37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33625" sz="28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702165" y="199771"/>
            <a:ext cx="240792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75">
                <a:solidFill>
                  <a:srgbClr val="684107"/>
                </a:solidFill>
                <a:latin typeface="Gulim"/>
                <a:cs typeface="Gulim"/>
              </a:rPr>
              <a:t>합과평균의확률분포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373379" y="1488947"/>
            <a:ext cx="8857615" cy="2588260"/>
          </a:xfrm>
          <a:custGeom>
            <a:avLst/>
            <a:gdLst/>
            <a:ahLst/>
            <a:cxnLst/>
            <a:rect l="l" t="t" r="r" b="b"/>
            <a:pathLst>
              <a:path w="8857615" h="2588260">
                <a:moveTo>
                  <a:pt x="0" y="2587752"/>
                </a:moveTo>
                <a:lnTo>
                  <a:pt x="8857488" y="2587752"/>
                </a:lnTo>
                <a:lnTo>
                  <a:pt x="8857488" y="0"/>
                </a:lnTo>
                <a:lnTo>
                  <a:pt x="0" y="0"/>
                </a:lnTo>
                <a:lnTo>
                  <a:pt x="0" y="2587752"/>
                </a:lnTo>
                <a:close/>
              </a:path>
            </a:pathLst>
          </a:custGeom>
          <a:ln w="64007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889885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634" y="659637"/>
              <a:ext cx="1084021" cy="4632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7927975" y="1891029"/>
            <a:ext cx="437515" cy="377190"/>
          </a:xfrm>
          <a:custGeom>
            <a:avLst/>
            <a:gdLst/>
            <a:ahLst/>
            <a:cxnLst/>
            <a:rect l="l" t="t" r="r" b="b"/>
            <a:pathLst>
              <a:path w="437515" h="377189">
                <a:moveTo>
                  <a:pt x="316992" y="0"/>
                </a:moveTo>
                <a:lnTo>
                  <a:pt x="311530" y="15240"/>
                </a:lnTo>
                <a:lnTo>
                  <a:pt x="333343" y="24765"/>
                </a:lnTo>
                <a:lnTo>
                  <a:pt x="352107" y="37909"/>
                </a:lnTo>
                <a:lnTo>
                  <a:pt x="380492" y="75057"/>
                </a:lnTo>
                <a:lnTo>
                  <a:pt x="397176" y="125142"/>
                </a:lnTo>
                <a:lnTo>
                  <a:pt x="402717" y="186562"/>
                </a:lnTo>
                <a:lnTo>
                  <a:pt x="401331" y="219805"/>
                </a:lnTo>
                <a:lnTo>
                  <a:pt x="390179" y="277145"/>
                </a:lnTo>
                <a:lnTo>
                  <a:pt x="367744" y="321885"/>
                </a:lnTo>
                <a:lnTo>
                  <a:pt x="333644" y="352071"/>
                </a:lnTo>
                <a:lnTo>
                  <a:pt x="312166" y="361569"/>
                </a:lnTo>
                <a:lnTo>
                  <a:pt x="316992" y="376936"/>
                </a:lnTo>
                <a:lnTo>
                  <a:pt x="368331" y="352790"/>
                </a:lnTo>
                <a:lnTo>
                  <a:pt x="406146" y="311023"/>
                </a:lnTo>
                <a:lnTo>
                  <a:pt x="429402" y="255143"/>
                </a:lnTo>
                <a:lnTo>
                  <a:pt x="437133" y="188595"/>
                </a:lnTo>
                <a:lnTo>
                  <a:pt x="435201" y="154015"/>
                </a:lnTo>
                <a:lnTo>
                  <a:pt x="419667" y="92761"/>
                </a:lnTo>
                <a:lnTo>
                  <a:pt x="388804" y="42898"/>
                </a:lnTo>
                <a:lnTo>
                  <a:pt x="344279" y="9854"/>
                </a:lnTo>
                <a:lnTo>
                  <a:pt x="316992" y="0"/>
                </a:lnTo>
                <a:close/>
              </a:path>
              <a:path w="437515" h="377189">
                <a:moveTo>
                  <a:pt x="120142" y="0"/>
                </a:moveTo>
                <a:lnTo>
                  <a:pt x="68849" y="24161"/>
                </a:lnTo>
                <a:lnTo>
                  <a:pt x="30988" y="66040"/>
                </a:lnTo>
                <a:lnTo>
                  <a:pt x="7731" y="122078"/>
                </a:lnTo>
                <a:lnTo>
                  <a:pt x="0" y="188595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127"/>
                </a:lnTo>
                <a:lnTo>
                  <a:pt x="92709" y="367047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87" y="352071"/>
                </a:lnTo>
                <a:lnTo>
                  <a:pt x="84947" y="338836"/>
                </a:lnTo>
                <a:lnTo>
                  <a:pt x="56642" y="301244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73"/>
                </a:lnTo>
                <a:lnTo>
                  <a:pt x="103755" y="24765"/>
                </a:lnTo>
                <a:lnTo>
                  <a:pt x="125475" y="15240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832002" y="1775841"/>
            <a:ext cx="74288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653415" algn="l"/>
                <a:tab pos="2366010" algn="l"/>
                <a:tab pos="7230109" algn="l"/>
              </a:tabLst>
            </a:pPr>
            <a:r>
              <a:rPr dirty="0" sz="3200" spc="-340">
                <a:solidFill>
                  <a:srgbClr val="9E7B09"/>
                </a:solidFill>
                <a:latin typeface="Gulim"/>
                <a:cs typeface="Gulim"/>
              </a:rPr>
              <a:t>③</a:t>
            </a:r>
            <a:r>
              <a:rPr dirty="0" sz="320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6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dirty="0" sz="3200" spc="-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5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20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8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적률생성함수</a:t>
            </a:r>
            <a:r>
              <a:rPr dirty="0" sz="3200" spc="-20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𝑀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746757" y="2628976"/>
            <a:ext cx="1771014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baseline="11284" sz="4800" spc="-15">
                <a:solidFill>
                  <a:srgbClr val="585858"/>
                </a:solidFill>
                <a:latin typeface="Cambria Math"/>
                <a:cs typeface="Cambria Math"/>
              </a:rPr>
              <a:t>𝑀</a:t>
            </a:r>
            <a:r>
              <a:rPr dirty="0" sz="2350" spc="-1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4619" sz="2850" spc="-1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2350" spc="-10">
                <a:solidFill>
                  <a:srgbClr val="585858"/>
                </a:solidFill>
                <a:latin typeface="Cambria Math"/>
                <a:cs typeface="Cambria Math"/>
              </a:rPr>
              <a:t>+⋯+𝑋</a:t>
            </a:r>
            <a:r>
              <a:rPr dirty="0" baseline="-14619" sz="2850" spc="-1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baseline="-14619" sz="28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543427" y="2661919"/>
            <a:ext cx="2291080" cy="378460"/>
          </a:xfrm>
          <a:custGeom>
            <a:avLst/>
            <a:gdLst/>
            <a:ahLst/>
            <a:cxnLst/>
            <a:rect l="l" t="t" r="r" b="b"/>
            <a:pathLst>
              <a:path w="2291079" h="378460">
                <a:moveTo>
                  <a:pt x="125476" y="15494"/>
                </a:moveTo>
                <a:lnTo>
                  <a:pt x="120142" y="254"/>
                </a:lnTo>
                <a:lnTo>
                  <a:pt x="92798" y="10109"/>
                </a:lnTo>
                <a:lnTo>
                  <a:pt x="68846" y="24422"/>
                </a:lnTo>
                <a:lnTo>
                  <a:pt x="30988" y="66294"/>
                </a:lnTo>
                <a:lnTo>
                  <a:pt x="7721" y="122339"/>
                </a:lnTo>
                <a:lnTo>
                  <a:pt x="0" y="188849"/>
                </a:lnTo>
                <a:lnTo>
                  <a:pt x="1930" y="223456"/>
                </a:lnTo>
                <a:lnTo>
                  <a:pt x="17411" y="284683"/>
                </a:lnTo>
                <a:lnTo>
                  <a:pt x="48133" y="334391"/>
                </a:lnTo>
                <a:lnTo>
                  <a:pt x="92710" y="367309"/>
                </a:lnTo>
                <a:lnTo>
                  <a:pt x="120142" y="377190"/>
                </a:lnTo>
                <a:lnTo>
                  <a:pt x="124968" y="361823"/>
                </a:lnTo>
                <a:lnTo>
                  <a:pt x="103479" y="352336"/>
                </a:lnTo>
                <a:lnTo>
                  <a:pt x="84937" y="339090"/>
                </a:lnTo>
                <a:lnTo>
                  <a:pt x="56642" y="301498"/>
                </a:lnTo>
                <a:lnTo>
                  <a:pt x="39890" y="250253"/>
                </a:lnTo>
                <a:lnTo>
                  <a:pt x="34290" y="186817"/>
                </a:lnTo>
                <a:lnTo>
                  <a:pt x="35687" y="154698"/>
                </a:lnTo>
                <a:lnTo>
                  <a:pt x="46875" y="98933"/>
                </a:lnTo>
                <a:lnTo>
                  <a:pt x="69354" y="54927"/>
                </a:lnTo>
                <a:lnTo>
                  <a:pt x="103746" y="25019"/>
                </a:lnTo>
                <a:lnTo>
                  <a:pt x="125476" y="15494"/>
                </a:lnTo>
                <a:close/>
              </a:path>
              <a:path w="2291079" h="378460">
                <a:moveTo>
                  <a:pt x="437134" y="188849"/>
                </a:moveTo>
                <a:lnTo>
                  <a:pt x="429387" y="122339"/>
                </a:lnTo>
                <a:lnTo>
                  <a:pt x="406019" y="66294"/>
                </a:lnTo>
                <a:lnTo>
                  <a:pt x="368211" y="24422"/>
                </a:lnTo>
                <a:lnTo>
                  <a:pt x="316992" y="254"/>
                </a:lnTo>
                <a:lnTo>
                  <a:pt x="311531" y="15494"/>
                </a:lnTo>
                <a:lnTo>
                  <a:pt x="333336" y="25019"/>
                </a:lnTo>
                <a:lnTo>
                  <a:pt x="352107" y="38163"/>
                </a:lnTo>
                <a:lnTo>
                  <a:pt x="380492" y="75311"/>
                </a:lnTo>
                <a:lnTo>
                  <a:pt x="397167" y="125399"/>
                </a:lnTo>
                <a:lnTo>
                  <a:pt x="402717" y="186817"/>
                </a:lnTo>
                <a:lnTo>
                  <a:pt x="401320" y="220065"/>
                </a:lnTo>
                <a:lnTo>
                  <a:pt x="390169" y="277406"/>
                </a:lnTo>
                <a:lnTo>
                  <a:pt x="367741" y="322148"/>
                </a:lnTo>
                <a:lnTo>
                  <a:pt x="333641" y="352336"/>
                </a:lnTo>
                <a:lnTo>
                  <a:pt x="312166" y="361823"/>
                </a:lnTo>
                <a:lnTo>
                  <a:pt x="316992" y="377190"/>
                </a:lnTo>
                <a:lnTo>
                  <a:pt x="368325" y="353047"/>
                </a:lnTo>
                <a:lnTo>
                  <a:pt x="406146" y="311277"/>
                </a:lnTo>
                <a:lnTo>
                  <a:pt x="429399" y="255409"/>
                </a:lnTo>
                <a:lnTo>
                  <a:pt x="435190" y="223456"/>
                </a:lnTo>
                <a:lnTo>
                  <a:pt x="437134" y="188849"/>
                </a:lnTo>
                <a:close/>
              </a:path>
              <a:path w="2291079" h="378460">
                <a:moveTo>
                  <a:pt x="1132840" y="0"/>
                </a:moveTo>
                <a:lnTo>
                  <a:pt x="1044321" y="0"/>
                </a:lnTo>
                <a:lnTo>
                  <a:pt x="1044321" y="15240"/>
                </a:lnTo>
                <a:lnTo>
                  <a:pt x="1044321" y="363220"/>
                </a:lnTo>
                <a:lnTo>
                  <a:pt x="1044321" y="378460"/>
                </a:lnTo>
                <a:lnTo>
                  <a:pt x="1132840" y="378460"/>
                </a:lnTo>
                <a:lnTo>
                  <a:pt x="1132840" y="363220"/>
                </a:lnTo>
                <a:lnTo>
                  <a:pt x="1077214" y="363220"/>
                </a:lnTo>
                <a:lnTo>
                  <a:pt x="1077214" y="15240"/>
                </a:lnTo>
                <a:lnTo>
                  <a:pt x="1132840" y="15240"/>
                </a:lnTo>
                <a:lnTo>
                  <a:pt x="1132840" y="0"/>
                </a:lnTo>
                <a:close/>
              </a:path>
              <a:path w="2291079" h="378460">
                <a:moveTo>
                  <a:pt x="1846072" y="15494"/>
                </a:moveTo>
                <a:lnTo>
                  <a:pt x="1840738" y="254"/>
                </a:lnTo>
                <a:lnTo>
                  <a:pt x="1813394" y="10109"/>
                </a:lnTo>
                <a:lnTo>
                  <a:pt x="1789442" y="24422"/>
                </a:lnTo>
                <a:lnTo>
                  <a:pt x="1751584" y="66294"/>
                </a:lnTo>
                <a:lnTo>
                  <a:pt x="1728317" y="122339"/>
                </a:lnTo>
                <a:lnTo>
                  <a:pt x="1720596" y="188849"/>
                </a:lnTo>
                <a:lnTo>
                  <a:pt x="1722526" y="223456"/>
                </a:lnTo>
                <a:lnTo>
                  <a:pt x="1738007" y="284683"/>
                </a:lnTo>
                <a:lnTo>
                  <a:pt x="1768729" y="334391"/>
                </a:lnTo>
                <a:lnTo>
                  <a:pt x="1813293" y="367309"/>
                </a:lnTo>
                <a:lnTo>
                  <a:pt x="1840738" y="377190"/>
                </a:lnTo>
                <a:lnTo>
                  <a:pt x="1845564" y="361823"/>
                </a:lnTo>
                <a:lnTo>
                  <a:pt x="1824075" y="352336"/>
                </a:lnTo>
                <a:lnTo>
                  <a:pt x="1805533" y="339090"/>
                </a:lnTo>
                <a:lnTo>
                  <a:pt x="1777238" y="301498"/>
                </a:lnTo>
                <a:lnTo>
                  <a:pt x="1760486" y="250253"/>
                </a:lnTo>
                <a:lnTo>
                  <a:pt x="1754886" y="186817"/>
                </a:lnTo>
                <a:lnTo>
                  <a:pt x="1756283" y="154698"/>
                </a:lnTo>
                <a:lnTo>
                  <a:pt x="1767471" y="98933"/>
                </a:lnTo>
                <a:lnTo>
                  <a:pt x="1789950" y="54927"/>
                </a:lnTo>
                <a:lnTo>
                  <a:pt x="1824342" y="25019"/>
                </a:lnTo>
                <a:lnTo>
                  <a:pt x="1846072" y="15494"/>
                </a:lnTo>
                <a:close/>
              </a:path>
              <a:path w="2291079" h="378460">
                <a:moveTo>
                  <a:pt x="2157730" y="188849"/>
                </a:moveTo>
                <a:lnTo>
                  <a:pt x="2149983" y="122339"/>
                </a:lnTo>
                <a:lnTo>
                  <a:pt x="2126615" y="66294"/>
                </a:lnTo>
                <a:lnTo>
                  <a:pt x="2088807" y="24422"/>
                </a:lnTo>
                <a:lnTo>
                  <a:pt x="2037588" y="254"/>
                </a:lnTo>
                <a:lnTo>
                  <a:pt x="2032127" y="15494"/>
                </a:lnTo>
                <a:lnTo>
                  <a:pt x="2053932" y="25019"/>
                </a:lnTo>
                <a:lnTo>
                  <a:pt x="2072703" y="38163"/>
                </a:lnTo>
                <a:lnTo>
                  <a:pt x="2101088" y="75311"/>
                </a:lnTo>
                <a:lnTo>
                  <a:pt x="2117763" y="125399"/>
                </a:lnTo>
                <a:lnTo>
                  <a:pt x="2123313" y="186817"/>
                </a:lnTo>
                <a:lnTo>
                  <a:pt x="2121916" y="220065"/>
                </a:lnTo>
                <a:lnTo>
                  <a:pt x="2110765" y="277406"/>
                </a:lnTo>
                <a:lnTo>
                  <a:pt x="2088337" y="322148"/>
                </a:lnTo>
                <a:lnTo>
                  <a:pt x="2054237" y="352336"/>
                </a:lnTo>
                <a:lnTo>
                  <a:pt x="2032762" y="361823"/>
                </a:lnTo>
                <a:lnTo>
                  <a:pt x="2037588" y="377190"/>
                </a:lnTo>
                <a:lnTo>
                  <a:pt x="2088921" y="353047"/>
                </a:lnTo>
                <a:lnTo>
                  <a:pt x="2126742" y="311277"/>
                </a:lnTo>
                <a:lnTo>
                  <a:pt x="2149995" y="255409"/>
                </a:lnTo>
                <a:lnTo>
                  <a:pt x="2155787" y="223456"/>
                </a:lnTo>
                <a:lnTo>
                  <a:pt x="2157730" y="188849"/>
                </a:lnTo>
                <a:close/>
              </a:path>
              <a:path w="2291079" h="378460">
                <a:moveTo>
                  <a:pt x="2290953" y="0"/>
                </a:moveTo>
                <a:lnTo>
                  <a:pt x="2202307" y="0"/>
                </a:lnTo>
                <a:lnTo>
                  <a:pt x="2202307" y="15240"/>
                </a:lnTo>
                <a:lnTo>
                  <a:pt x="2257933" y="15240"/>
                </a:lnTo>
                <a:lnTo>
                  <a:pt x="2257933" y="363220"/>
                </a:lnTo>
                <a:lnTo>
                  <a:pt x="2202307" y="363220"/>
                </a:lnTo>
                <a:lnTo>
                  <a:pt x="2202307" y="378460"/>
                </a:lnTo>
                <a:lnTo>
                  <a:pt x="2290953" y="378460"/>
                </a:lnTo>
                <a:lnTo>
                  <a:pt x="2290953" y="363220"/>
                </a:lnTo>
                <a:lnTo>
                  <a:pt x="2290953" y="15240"/>
                </a:lnTo>
                <a:lnTo>
                  <a:pt x="229095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289177" y="2546680"/>
            <a:ext cx="43205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2387600" algn="l"/>
                <a:tab pos="2837180" algn="l"/>
                <a:tab pos="3396615" algn="l"/>
                <a:tab pos="4108450" algn="l"/>
              </a:tabLst>
            </a:pPr>
            <a:r>
              <a:rPr dirty="0" sz="3200" spc="-50">
                <a:solidFill>
                  <a:srgbClr val="9E7B09"/>
                </a:solidFill>
                <a:latin typeface="Cambria Math"/>
                <a:cs typeface="Cambria Math"/>
              </a:rPr>
              <a:t>-</a:t>
            </a:r>
            <a:r>
              <a:rPr dirty="0" sz="3200">
                <a:solidFill>
                  <a:srgbClr val="9E7B09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35">
                <a:solidFill>
                  <a:srgbClr val="585858"/>
                </a:solidFill>
                <a:latin typeface="Cambria Math"/>
                <a:cs typeface="Cambria Math"/>
              </a:rPr>
              <a:t>𝑀</a:t>
            </a:r>
            <a:r>
              <a:rPr dirty="0" baseline="-15366" sz="3525" spc="-52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879591" y="2507056"/>
            <a:ext cx="206375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11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085085" y="3766261"/>
            <a:ext cx="255904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baseline="-8274" sz="3525" spc="-157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2350" spc="-905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2374519" y="3589019"/>
            <a:ext cx="2460625" cy="666750"/>
          </a:xfrm>
          <a:custGeom>
            <a:avLst/>
            <a:gdLst/>
            <a:ahLst/>
            <a:cxnLst/>
            <a:rect l="l" t="t" r="r" b="b"/>
            <a:pathLst>
              <a:path w="2460625" h="666750">
                <a:moveTo>
                  <a:pt x="125476" y="161290"/>
                </a:moveTo>
                <a:lnTo>
                  <a:pt x="120142" y="146050"/>
                </a:lnTo>
                <a:lnTo>
                  <a:pt x="92798" y="155905"/>
                </a:lnTo>
                <a:lnTo>
                  <a:pt x="68846" y="170218"/>
                </a:lnTo>
                <a:lnTo>
                  <a:pt x="30988" y="212090"/>
                </a:lnTo>
                <a:lnTo>
                  <a:pt x="7721" y="268135"/>
                </a:lnTo>
                <a:lnTo>
                  <a:pt x="0" y="334645"/>
                </a:lnTo>
                <a:lnTo>
                  <a:pt x="1930" y="369252"/>
                </a:lnTo>
                <a:lnTo>
                  <a:pt x="17411" y="430479"/>
                </a:lnTo>
                <a:lnTo>
                  <a:pt x="48133" y="480187"/>
                </a:lnTo>
                <a:lnTo>
                  <a:pt x="92710" y="513105"/>
                </a:lnTo>
                <a:lnTo>
                  <a:pt x="120142" y="522986"/>
                </a:lnTo>
                <a:lnTo>
                  <a:pt x="124968" y="507619"/>
                </a:lnTo>
                <a:lnTo>
                  <a:pt x="103479" y="498132"/>
                </a:lnTo>
                <a:lnTo>
                  <a:pt x="84937" y="484886"/>
                </a:lnTo>
                <a:lnTo>
                  <a:pt x="56642" y="447294"/>
                </a:lnTo>
                <a:lnTo>
                  <a:pt x="39890" y="396049"/>
                </a:lnTo>
                <a:lnTo>
                  <a:pt x="34290" y="332613"/>
                </a:lnTo>
                <a:lnTo>
                  <a:pt x="35687" y="300494"/>
                </a:lnTo>
                <a:lnTo>
                  <a:pt x="46875" y="244729"/>
                </a:lnTo>
                <a:lnTo>
                  <a:pt x="69354" y="200723"/>
                </a:lnTo>
                <a:lnTo>
                  <a:pt x="103746" y="170815"/>
                </a:lnTo>
                <a:lnTo>
                  <a:pt x="125476" y="161290"/>
                </a:lnTo>
                <a:close/>
              </a:path>
              <a:path w="2460625" h="666750">
                <a:moveTo>
                  <a:pt x="437134" y="334645"/>
                </a:moveTo>
                <a:lnTo>
                  <a:pt x="429387" y="268135"/>
                </a:lnTo>
                <a:lnTo>
                  <a:pt x="406019" y="212090"/>
                </a:lnTo>
                <a:lnTo>
                  <a:pt x="368211" y="170218"/>
                </a:lnTo>
                <a:lnTo>
                  <a:pt x="316992" y="146050"/>
                </a:lnTo>
                <a:lnTo>
                  <a:pt x="311531" y="161290"/>
                </a:lnTo>
                <a:lnTo>
                  <a:pt x="333336" y="170815"/>
                </a:lnTo>
                <a:lnTo>
                  <a:pt x="352107" y="183959"/>
                </a:lnTo>
                <a:lnTo>
                  <a:pt x="380492" y="221107"/>
                </a:lnTo>
                <a:lnTo>
                  <a:pt x="397167" y="271195"/>
                </a:lnTo>
                <a:lnTo>
                  <a:pt x="402717" y="332613"/>
                </a:lnTo>
                <a:lnTo>
                  <a:pt x="401320" y="365861"/>
                </a:lnTo>
                <a:lnTo>
                  <a:pt x="390169" y="423202"/>
                </a:lnTo>
                <a:lnTo>
                  <a:pt x="367741" y="467944"/>
                </a:lnTo>
                <a:lnTo>
                  <a:pt x="333641" y="498132"/>
                </a:lnTo>
                <a:lnTo>
                  <a:pt x="312166" y="507619"/>
                </a:lnTo>
                <a:lnTo>
                  <a:pt x="316992" y="522986"/>
                </a:lnTo>
                <a:lnTo>
                  <a:pt x="368325" y="498843"/>
                </a:lnTo>
                <a:lnTo>
                  <a:pt x="406146" y="457073"/>
                </a:lnTo>
                <a:lnTo>
                  <a:pt x="429399" y="401193"/>
                </a:lnTo>
                <a:lnTo>
                  <a:pt x="435190" y="369252"/>
                </a:lnTo>
                <a:lnTo>
                  <a:pt x="437134" y="334645"/>
                </a:lnTo>
                <a:close/>
              </a:path>
              <a:path w="2460625" h="666750">
                <a:moveTo>
                  <a:pt x="1140206" y="0"/>
                </a:moveTo>
                <a:lnTo>
                  <a:pt x="1045591" y="0"/>
                </a:lnTo>
                <a:lnTo>
                  <a:pt x="1045591" y="16510"/>
                </a:lnTo>
                <a:lnTo>
                  <a:pt x="1045591" y="650240"/>
                </a:lnTo>
                <a:lnTo>
                  <a:pt x="1045591" y="666750"/>
                </a:lnTo>
                <a:lnTo>
                  <a:pt x="1140206" y="666750"/>
                </a:lnTo>
                <a:lnTo>
                  <a:pt x="1140206" y="650240"/>
                </a:lnTo>
                <a:lnTo>
                  <a:pt x="1082294" y="650240"/>
                </a:lnTo>
                <a:lnTo>
                  <a:pt x="1082294" y="16510"/>
                </a:lnTo>
                <a:lnTo>
                  <a:pt x="1140206" y="16510"/>
                </a:lnTo>
                <a:lnTo>
                  <a:pt x="1140206" y="0"/>
                </a:lnTo>
                <a:close/>
              </a:path>
              <a:path w="2460625" h="666750">
                <a:moveTo>
                  <a:pt x="2460371" y="0"/>
                </a:moveTo>
                <a:lnTo>
                  <a:pt x="2365756" y="0"/>
                </a:lnTo>
                <a:lnTo>
                  <a:pt x="2365756" y="16510"/>
                </a:lnTo>
                <a:lnTo>
                  <a:pt x="2423668" y="16510"/>
                </a:lnTo>
                <a:lnTo>
                  <a:pt x="2423668" y="650240"/>
                </a:lnTo>
                <a:lnTo>
                  <a:pt x="2365756" y="650240"/>
                </a:lnTo>
                <a:lnTo>
                  <a:pt x="2365756" y="666750"/>
                </a:lnTo>
                <a:lnTo>
                  <a:pt x="2460371" y="666750"/>
                </a:lnTo>
                <a:lnTo>
                  <a:pt x="2460371" y="650240"/>
                </a:lnTo>
                <a:lnTo>
                  <a:pt x="2460371" y="16510"/>
                </a:lnTo>
                <a:lnTo>
                  <a:pt x="246037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314577" y="3619957"/>
            <a:ext cx="256984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457200" algn="l"/>
                <a:tab pos="1193165" algn="l"/>
                <a:tab pos="1644650" algn="l"/>
                <a:tab pos="2209800" algn="l"/>
              </a:tabLst>
            </a:pPr>
            <a:r>
              <a:rPr dirty="0" sz="3200" spc="-50">
                <a:solidFill>
                  <a:srgbClr val="9E7B09"/>
                </a:solidFill>
                <a:latin typeface="Cambria Math"/>
                <a:cs typeface="Cambria Math"/>
              </a:rPr>
              <a:t>-</a:t>
            </a:r>
            <a:r>
              <a:rPr dirty="0" sz="3200">
                <a:solidFill>
                  <a:srgbClr val="9E7B09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𝑀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𝑀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838955" y="3811981"/>
            <a:ext cx="217804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3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4170426" y="3588511"/>
            <a:ext cx="525780" cy="671195"/>
          </a:xfrm>
          <a:custGeom>
            <a:avLst/>
            <a:gdLst/>
            <a:ahLst/>
            <a:cxnLst/>
            <a:rect l="l" t="t" r="r" b="b"/>
            <a:pathLst>
              <a:path w="525779" h="671195">
                <a:moveTo>
                  <a:pt x="151384" y="15875"/>
                </a:moveTo>
                <a:lnTo>
                  <a:pt x="113372" y="20396"/>
                </a:lnTo>
                <a:lnTo>
                  <a:pt x="85255" y="47840"/>
                </a:lnTo>
                <a:lnTo>
                  <a:pt x="60553" y="82359"/>
                </a:lnTo>
                <a:lnTo>
                  <a:pt x="39243" y="123952"/>
                </a:lnTo>
                <a:lnTo>
                  <a:pt x="22072" y="170967"/>
                </a:lnTo>
                <a:lnTo>
                  <a:pt x="9804" y="221856"/>
                </a:lnTo>
                <a:lnTo>
                  <a:pt x="2451" y="276644"/>
                </a:lnTo>
                <a:lnTo>
                  <a:pt x="0" y="335280"/>
                </a:lnTo>
                <a:lnTo>
                  <a:pt x="2451" y="393649"/>
                </a:lnTo>
                <a:lnTo>
                  <a:pt x="9804" y="448348"/>
                </a:lnTo>
                <a:lnTo>
                  <a:pt x="22072" y="499376"/>
                </a:lnTo>
                <a:lnTo>
                  <a:pt x="39243" y="546735"/>
                </a:lnTo>
                <a:lnTo>
                  <a:pt x="60553" y="588657"/>
                </a:lnTo>
                <a:lnTo>
                  <a:pt x="85255" y="623341"/>
                </a:lnTo>
                <a:lnTo>
                  <a:pt x="113372" y="650811"/>
                </a:lnTo>
                <a:lnTo>
                  <a:pt x="144907" y="671068"/>
                </a:lnTo>
                <a:lnTo>
                  <a:pt x="151384" y="655193"/>
                </a:lnTo>
                <a:lnTo>
                  <a:pt x="126161" y="634847"/>
                </a:lnTo>
                <a:lnTo>
                  <a:pt x="103847" y="608253"/>
                </a:lnTo>
                <a:lnTo>
                  <a:pt x="84442" y="575462"/>
                </a:lnTo>
                <a:lnTo>
                  <a:pt x="67945" y="536448"/>
                </a:lnTo>
                <a:lnTo>
                  <a:pt x="54838" y="492277"/>
                </a:lnTo>
                <a:lnTo>
                  <a:pt x="45478" y="444106"/>
                </a:lnTo>
                <a:lnTo>
                  <a:pt x="39839" y="391922"/>
                </a:lnTo>
                <a:lnTo>
                  <a:pt x="37973" y="335661"/>
                </a:lnTo>
                <a:lnTo>
                  <a:pt x="39865" y="278612"/>
                </a:lnTo>
                <a:lnTo>
                  <a:pt x="45567" y="225945"/>
                </a:lnTo>
                <a:lnTo>
                  <a:pt x="55054" y="177647"/>
                </a:lnTo>
                <a:lnTo>
                  <a:pt x="68326" y="133731"/>
                </a:lnTo>
                <a:lnTo>
                  <a:pt x="84874" y="95135"/>
                </a:lnTo>
                <a:lnTo>
                  <a:pt x="126403" y="36195"/>
                </a:lnTo>
                <a:lnTo>
                  <a:pt x="151384" y="15875"/>
                </a:lnTo>
                <a:close/>
              </a:path>
              <a:path w="525779" h="671195">
                <a:moveTo>
                  <a:pt x="361315" y="322465"/>
                </a:moveTo>
                <a:lnTo>
                  <a:pt x="164719" y="322465"/>
                </a:lnTo>
                <a:lnTo>
                  <a:pt x="164719" y="348361"/>
                </a:lnTo>
                <a:lnTo>
                  <a:pt x="361315" y="348361"/>
                </a:lnTo>
                <a:lnTo>
                  <a:pt x="361315" y="322465"/>
                </a:lnTo>
                <a:close/>
              </a:path>
              <a:path w="525779" h="671195">
                <a:moveTo>
                  <a:pt x="525780" y="335280"/>
                </a:moveTo>
                <a:lnTo>
                  <a:pt x="523316" y="276644"/>
                </a:lnTo>
                <a:lnTo>
                  <a:pt x="515962" y="221856"/>
                </a:lnTo>
                <a:lnTo>
                  <a:pt x="503694" y="170967"/>
                </a:lnTo>
                <a:lnTo>
                  <a:pt x="486537" y="123952"/>
                </a:lnTo>
                <a:lnTo>
                  <a:pt x="465213" y="82359"/>
                </a:lnTo>
                <a:lnTo>
                  <a:pt x="440499" y="47840"/>
                </a:lnTo>
                <a:lnTo>
                  <a:pt x="412343" y="20396"/>
                </a:lnTo>
                <a:lnTo>
                  <a:pt x="380746" y="0"/>
                </a:lnTo>
                <a:lnTo>
                  <a:pt x="374396" y="15875"/>
                </a:lnTo>
                <a:lnTo>
                  <a:pt x="399440" y="36195"/>
                </a:lnTo>
                <a:lnTo>
                  <a:pt x="421652" y="62611"/>
                </a:lnTo>
                <a:lnTo>
                  <a:pt x="457581" y="133731"/>
                </a:lnTo>
                <a:lnTo>
                  <a:pt x="470839" y="177647"/>
                </a:lnTo>
                <a:lnTo>
                  <a:pt x="480326" y="225933"/>
                </a:lnTo>
                <a:lnTo>
                  <a:pt x="486029" y="278612"/>
                </a:lnTo>
                <a:lnTo>
                  <a:pt x="487934" y="335661"/>
                </a:lnTo>
                <a:lnTo>
                  <a:pt x="486029" y="391922"/>
                </a:lnTo>
                <a:lnTo>
                  <a:pt x="480339" y="444106"/>
                </a:lnTo>
                <a:lnTo>
                  <a:pt x="470890" y="492277"/>
                </a:lnTo>
                <a:lnTo>
                  <a:pt x="457708" y="536448"/>
                </a:lnTo>
                <a:lnTo>
                  <a:pt x="441223" y="575462"/>
                </a:lnTo>
                <a:lnTo>
                  <a:pt x="399592" y="634847"/>
                </a:lnTo>
                <a:lnTo>
                  <a:pt x="374396" y="655193"/>
                </a:lnTo>
                <a:lnTo>
                  <a:pt x="380746" y="671068"/>
                </a:lnTo>
                <a:lnTo>
                  <a:pt x="440499" y="623341"/>
                </a:lnTo>
                <a:lnTo>
                  <a:pt x="465213" y="588657"/>
                </a:lnTo>
                <a:lnTo>
                  <a:pt x="486537" y="546735"/>
                </a:lnTo>
                <a:lnTo>
                  <a:pt x="503694" y="499376"/>
                </a:lnTo>
                <a:lnTo>
                  <a:pt x="515962" y="448348"/>
                </a:lnTo>
                <a:lnTo>
                  <a:pt x="523316" y="393649"/>
                </a:lnTo>
                <a:lnTo>
                  <a:pt x="525780" y="33528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4335779" y="3407293"/>
            <a:ext cx="206375" cy="909319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28575">
              <a:lnSpc>
                <a:spcPct val="100000"/>
              </a:lnSpc>
              <a:spcBef>
                <a:spcPts val="755"/>
              </a:spcBef>
            </a:pPr>
            <a:r>
              <a:rPr dirty="0" sz="2350" spc="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endParaRPr sz="23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2350" spc="11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881371" y="3370326"/>
            <a:ext cx="20574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11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702165" y="199771"/>
            <a:ext cx="240792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75">
                <a:solidFill>
                  <a:srgbClr val="684107"/>
                </a:solidFill>
                <a:latin typeface="Gulim"/>
                <a:cs typeface="Gulim"/>
              </a:rPr>
              <a:t>합과평균의확률분포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373379" y="1488947"/>
            <a:ext cx="8772525" cy="2927985"/>
          </a:xfrm>
          <a:custGeom>
            <a:avLst/>
            <a:gdLst/>
            <a:ahLst/>
            <a:cxnLst/>
            <a:rect l="l" t="t" r="r" b="b"/>
            <a:pathLst>
              <a:path w="8772525" h="2927985">
                <a:moveTo>
                  <a:pt x="0" y="2927604"/>
                </a:moveTo>
                <a:lnTo>
                  <a:pt x="8772144" y="2927604"/>
                </a:lnTo>
                <a:lnTo>
                  <a:pt x="8772144" y="0"/>
                </a:lnTo>
                <a:lnTo>
                  <a:pt x="0" y="0"/>
                </a:lnTo>
                <a:lnTo>
                  <a:pt x="0" y="2927604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889885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634" y="659637"/>
              <a:ext cx="1084021" cy="4632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dirty="0" spc="-475"/>
              <a:t>합과평균의확률분포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592836" y="1802892"/>
            <a:ext cx="8625840" cy="967740"/>
            <a:chOff x="592836" y="1802892"/>
            <a:chExt cx="8625840" cy="96774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836" y="1802892"/>
              <a:ext cx="8625840" cy="96773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846707" y="2145538"/>
              <a:ext cx="1015365" cy="377190"/>
            </a:xfrm>
            <a:custGeom>
              <a:avLst/>
              <a:gdLst/>
              <a:ahLst/>
              <a:cxnLst/>
              <a:rect l="l" t="t" r="r" b="b"/>
              <a:pathLst>
                <a:path w="1015364" h="377189">
                  <a:moveTo>
                    <a:pt x="894588" y="0"/>
                  </a:moveTo>
                  <a:lnTo>
                    <a:pt x="889254" y="15239"/>
                  </a:lnTo>
                  <a:lnTo>
                    <a:pt x="911066" y="24691"/>
                  </a:lnTo>
                  <a:lnTo>
                    <a:pt x="929830" y="37798"/>
                  </a:lnTo>
                  <a:lnTo>
                    <a:pt x="958215" y="74929"/>
                  </a:lnTo>
                  <a:lnTo>
                    <a:pt x="974899" y="125031"/>
                  </a:lnTo>
                  <a:lnTo>
                    <a:pt x="980440" y="186562"/>
                  </a:lnTo>
                  <a:lnTo>
                    <a:pt x="979037" y="219803"/>
                  </a:lnTo>
                  <a:lnTo>
                    <a:pt x="967849" y="277092"/>
                  </a:lnTo>
                  <a:lnTo>
                    <a:pt x="945449" y="321831"/>
                  </a:lnTo>
                  <a:lnTo>
                    <a:pt x="911314" y="352069"/>
                  </a:lnTo>
                  <a:lnTo>
                    <a:pt x="889888" y="361569"/>
                  </a:lnTo>
                  <a:lnTo>
                    <a:pt x="894588" y="376809"/>
                  </a:lnTo>
                  <a:lnTo>
                    <a:pt x="946038" y="352726"/>
                  </a:lnTo>
                  <a:lnTo>
                    <a:pt x="983869" y="311023"/>
                  </a:lnTo>
                  <a:lnTo>
                    <a:pt x="1007078" y="255079"/>
                  </a:lnTo>
                  <a:lnTo>
                    <a:pt x="1014857" y="188467"/>
                  </a:lnTo>
                  <a:lnTo>
                    <a:pt x="1012906" y="153943"/>
                  </a:lnTo>
                  <a:lnTo>
                    <a:pt x="997336" y="92706"/>
                  </a:lnTo>
                  <a:lnTo>
                    <a:pt x="966525" y="42844"/>
                  </a:lnTo>
                  <a:lnTo>
                    <a:pt x="921948" y="9836"/>
                  </a:lnTo>
                  <a:lnTo>
                    <a:pt x="894588" y="0"/>
                  </a:lnTo>
                  <a:close/>
                </a:path>
                <a:path w="1015364" h="377189">
                  <a:moveTo>
                    <a:pt x="120268" y="0"/>
                  </a:moveTo>
                  <a:lnTo>
                    <a:pt x="68929" y="24114"/>
                  </a:lnTo>
                  <a:lnTo>
                    <a:pt x="31115" y="66039"/>
                  </a:lnTo>
                  <a:lnTo>
                    <a:pt x="7794" y="122015"/>
                  </a:lnTo>
                  <a:lnTo>
                    <a:pt x="0" y="188467"/>
                  </a:lnTo>
                  <a:lnTo>
                    <a:pt x="1930" y="223119"/>
                  </a:lnTo>
                  <a:lnTo>
                    <a:pt x="17412" y="284372"/>
                  </a:lnTo>
                  <a:lnTo>
                    <a:pt x="48206" y="334071"/>
                  </a:lnTo>
                  <a:lnTo>
                    <a:pt x="92835" y="366976"/>
                  </a:lnTo>
                  <a:lnTo>
                    <a:pt x="120268" y="376809"/>
                  </a:lnTo>
                  <a:lnTo>
                    <a:pt x="124968" y="361569"/>
                  </a:lnTo>
                  <a:lnTo>
                    <a:pt x="103489" y="352069"/>
                  </a:lnTo>
                  <a:lnTo>
                    <a:pt x="84962" y="338820"/>
                  </a:lnTo>
                  <a:lnTo>
                    <a:pt x="56768" y="301116"/>
                  </a:lnTo>
                  <a:lnTo>
                    <a:pt x="39973" y="249983"/>
                  </a:lnTo>
                  <a:lnTo>
                    <a:pt x="34417" y="186562"/>
                  </a:lnTo>
                  <a:lnTo>
                    <a:pt x="35802" y="154368"/>
                  </a:lnTo>
                  <a:lnTo>
                    <a:pt x="46954" y="98551"/>
                  </a:lnTo>
                  <a:lnTo>
                    <a:pt x="69435" y="54548"/>
                  </a:lnTo>
                  <a:lnTo>
                    <a:pt x="103864" y="24691"/>
                  </a:lnTo>
                  <a:lnTo>
                    <a:pt x="125603" y="15239"/>
                  </a:lnTo>
                  <a:lnTo>
                    <a:pt x="12026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92836" y="1802892"/>
            <a:ext cx="8625840" cy="967740"/>
          </a:xfrm>
          <a:prstGeom prst="rect">
            <a:avLst/>
          </a:prstGeom>
          <a:ln w="9144">
            <a:solidFill>
              <a:srgbClr val="E36C6C"/>
            </a:solidFill>
          </a:ln>
        </p:spPr>
        <p:txBody>
          <a:bodyPr wrap="square" lIns="0" tIns="240665" rIns="0" bIns="0" rtlCol="0" vert="horz">
            <a:spAutoFit/>
          </a:bodyPr>
          <a:lstStyle/>
          <a:p>
            <a:pPr marL="186055">
              <a:lnSpc>
                <a:spcPct val="100000"/>
              </a:lnSpc>
              <a:spcBef>
                <a:spcPts val="1895"/>
              </a:spcBef>
              <a:tabLst>
                <a:tab pos="1386840" algn="l"/>
                <a:tab pos="2305050" algn="l"/>
                <a:tab pos="2591435" algn="l"/>
                <a:tab pos="5028565" algn="l"/>
                <a:tab pos="6480810" algn="l"/>
              </a:tabLst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15366" sz="3525" spc="494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~𝐵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baseline="-15366" sz="3525" spc="13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5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𝑖</a:t>
            </a:r>
            <a:r>
              <a:rPr dirty="0" sz="3200" spc="2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1,2,</a:t>
            </a:r>
            <a:r>
              <a:rPr dirty="0" sz="3200" spc="-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25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-15366" sz="3525" spc="33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dirty="0" sz="3200" spc="-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165">
                <a:solidFill>
                  <a:srgbClr val="585858"/>
                </a:solidFill>
                <a:latin typeface="Gulim"/>
                <a:cs typeface="Gulim"/>
              </a:rPr>
              <a:t>확률분포는</a:t>
            </a:r>
            <a:r>
              <a:rPr dirty="0" sz="3200" spc="-165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687323" y="1306067"/>
            <a:ext cx="1572895" cy="47244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marL="447040">
              <a:lnSpc>
                <a:spcPct val="100000"/>
              </a:lnSpc>
              <a:spcBef>
                <a:spcPts val="795"/>
              </a:spcBef>
            </a:pPr>
            <a:r>
              <a:rPr dirty="0" sz="2000" spc="-185">
                <a:latin typeface="Gulim"/>
                <a:cs typeface="Gulim"/>
              </a:rPr>
              <a:t>예</a:t>
            </a:r>
            <a:r>
              <a:rPr dirty="0" sz="2000" spc="-160">
                <a:latin typeface="Gulim"/>
                <a:cs typeface="Gulim"/>
              </a:rPr>
              <a:t> </a:t>
            </a:r>
            <a:r>
              <a:rPr dirty="0" sz="2000" spc="-25">
                <a:latin typeface="Gulim"/>
                <a:cs typeface="Gulim"/>
              </a:rPr>
              <a:t>4.5</a:t>
            </a:r>
            <a:endParaRPr sz="20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889885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634" y="659637"/>
              <a:ext cx="1084021" cy="4632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dirty="0" spc="-475"/>
              <a:t>합과평균의확률분포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605027" y="1801367"/>
            <a:ext cx="8465820" cy="1793875"/>
            <a:chOff x="605027" y="1801367"/>
            <a:chExt cx="8465820" cy="1793875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27" y="1801367"/>
              <a:ext cx="8465820" cy="179374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069844" y="2228468"/>
              <a:ext cx="969644" cy="377190"/>
            </a:xfrm>
            <a:custGeom>
              <a:avLst/>
              <a:gdLst/>
              <a:ahLst/>
              <a:cxnLst/>
              <a:rect l="l" t="t" r="r" b="b"/>
              <a:pathLst>
                <a:path w="969645" h="377189">
                  <a:moveTo>
                    <a:pt x="848868" y="0"/>
                  </a:moveTo>
                  <a:lnTo>
                    <a:pt x="843533" y="15239"/>
                  </a:lnTo>
                  <a:lnTo>
                    <a:pt x="865346" y="24745"/>
                  </a:lnTo>
                  <a:lnTo>
                    <a:pt x="884110" y="37846"/>
                  </a:lnTo>
                  <a:lnTo>
                    <a:pt x="912494" y="74929"/>
                  </a:lnTo>
                  <a:lnTo>
                    <a:pt x="929179" y="125079"/>
                  </a:lnTo>
                  <a:lnTo>
                    <a:pt x="934719" y="186562"/>
                  </a:lnTo>
                  <a:lnTo>
                    <a:pt x="933317" y="219805"/>
                  </a:lnTo>
                  <a:lnTo>
                    <a:pt x="922129" y="277145"/>
                  </a:lnTo>
                  <a:lnTo>
                    <a:pt x="899747" y="321885"/>
                  </a:lnTo>
                  <a:lnTo>
                    <a:pt x="865647" y="352071"/>
                  </a:lnTo>
                  <a:lnTo>
                    <a:pt x="844169" y="361568"/>
                  </a:lnTo>
                  <a:lnTo>
                    <a:pt x="848868" y="376935"/>
                  </a:lnTo>
                  <a:lnTo>
                    <a:pt x="900318" y="352742"/>
                  </a:lnTo>
                  <a:lnTo>
                    <a:pt x="938148" y="311022"/>
                  </a:lnTo>
                  <a:lnTo>
                    <a:pt x="961358" y="255142"/>
                  </a:lnTo>
                  <a:lnTo>
                    <a:pt x="969136" y="188594"/>
                  </a:lnTo>
                  <a:lnTo>
                    <a:pt x="967186" y="154015"/>
                  </a:lnTo>
                  <a:lnTo>
                    <a:pt x="951616" y="92761"/>
                  </a:lnTo>
                  <a:lnTo>
                    <a:pt x="920805" y="42898"/>
                  </a:lnTo>
                  <a:lnTo>
                    <a:pt x="876228" y="9854"/>
                  </a:lnTo>
                  <a:lnTo>
                    <a:pt x="848868" y="0"/>
                  </a:lnTo>
                  <a:close/>
                </a:path>
                <a:path w="969645" h="377189">
                  <a:moveTo>
                    <a:pt x="120268" y="0"/>
                  </a:moveTo>
                  <a:lnTo>
                    <a:pt x="68929" y="24161"/>
                  </a:lnTo>
                  <a:lnTo>
                    <a:pt x="31114" y="66039"/>
                  </a:lnTo>
                  <a:lnTo>
                    <a:pt x="7794" y="122078"/>
                  </a:lnTo>
                  <a:lnTo>
                    <a:pt x="0" y="188594"/>
                  </a:lnTo>
                  <a:lnTo>
                    <a:pt x="1948" y="223190"/>
                  </a:lnTo>
                  <a:lnTo>
                    <a:pt x="17466" y="284428"/>
                  </a:lnTo>
                  <a:lnTo>
                    <a:pt x="48206" y="334073"/>
                  </a:lnTo>
                  <a:lnTo>
                    <a:pt x="92835" y="367029"/>
                  </a:lnTo>
                  <a:lnTo>
                    <a:pt x="120268" y="376935"/>
                  </a:lnTo>
                  <a:lnTo>
                    <a:pt x="124968" y="361568"/>
                  </a:lnTo>
                  <a:lnTo>
                    <a:pt x="103489" y="352071"/>
                  </a:lnTo>
                  <a:lnTo>
                    <a:pt x="84962" y="338835"/>
                  </a:lnTo>
                  <a:lnTo>
                    <a:pt x="56768" y="301243"/>
                  </a:lnTo>
                  <a:lnTo>
                    <a:pt x="40020" y="249999"/>
                  </a:lnTo>
                  <a:lnTo>
                    <a:pt x="34417" y="186562"/>
                  </a:lnTo>
                  <a:lnTo>
                    <a:pt x="35819" y="154386"/>
                  </a:lnTo>
                  <a:lnTo>
                    <a:pt x="47007" y="98605"/>
                  </a:lnTo>
                  <a:lnTo>
                    <a:pt x="69435" y="54566"/>
                  </a:lnTo>
                  <a:lnTo>
                    <a:pt x="103864" y="24745"/>
                  </a:lnTo>
                  <a:lnTo>
                    <a:pt x="125603" y="15239"/>
                  </a:lnTo>
                  <a:lnTo>
                    <a:pt x="12026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05027" y="1801367"/>
            <a:ext cx="8465820" cy="1793875"/>
          </a:xfrm>
          <a:prstGeom prst="rect">
            <a:avLst/>
          </a:prstGeom>
          <a:ln w="9144">
            <a:solidFill>
              <a:srgbClr val="E36C6C"/>
            </a:solidFill>
          </a:ln>
        </p:spPr>
        <p:txBody>
          <a:bodyPr wrap="square" lIns="0" tIns="325120" rIns="0" bIns="0" rtlCol="0" vert="horz">
            <a:spAutoFit/>
          </a:bodyPr>
          <a:lstStyle/>
          <a:p>
            <a:pPr marL="362585">
              <a:lnSpc>
                <a:spcPct val="100000"/>
              </a:lnSpc>
              <a:spcBef>
                <a:spcPts val="2560"/>
              </a:spcBef>
              <a:tabLst>
                <a:tab pos="2598420" algn="l"/>
                <a:tab pos="3470275" algn="l"/>
              </a:tabLst>
            </a:pPr>
            <a:r>
              <a:rPr dirty="0" sz="3200" spc="-1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1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3200" spc="-10">
                <a:solidFill>
                  <a:srgbClr val="585858"/>
                </a:solidFill>
                <a:latin typeface="Cambria Math"/>
                <a:cs typeface="Cambria Math"/>
              </a:rPr>
              <a:t>~𝐺𝑎𝑚𝑚𝑎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55">
                <a:solidFill>
                  <a:srgbClr val="585858"/>
                </a:solidFill>
                <a:latin typeface="Cambria Math"/>
                <a:cs typeface="Cambria Math"/>
              </a:rPr>
              <a:t>𝛾</a:t>
            </a:r>
            <a:r>
              <a:rPr dirty="0" baseline="-15366" sz="3525" spc="82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3200" spc="55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5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𝜆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,</a:t>
            </a:r>
            <a:r>
              <a:rPr dirty="0" sz="3200" spc="-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3200" spc="229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5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1,2,3,4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85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dirty="0" sz="32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-15366" sz="3525" spc="44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 𝑋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-15366" sz="3525">
              <a:latin typeface="Cambria Math"/>
              <a:cs typeface="Cambria Math"/>
            </a:endParaRPr>
          </a:p>
          <a:p>
            <a:pPr marL="362585">
              <a:lnSpc>
                <a:spcPct val="100000"/>
              </a:lnSpc>
              <a:spcBef>
                <a:spcPts val="1920"/>
              </a:spcBef>
              <a:tabLst>
                <a:tab pos="801370" algn="l"/>
              </a:tabLst>
            </a:pP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65">
                <a:solidFill>
                  <a:srgbClr val="585858"/>
                </a:solidFill>
                <a:latin typeface="Cambria Math"/>
                <a:cs typeface="Cambria Math"/>
              </a:rPr>
              <a:t>X</a:t>
            </a:r>
            <a:r>
              <a:rPr dirty="0" baseline="-15366" sz="3525" spc="97">
                <a:solidFill>
                  <a:srgbClr val="585858"/>
                </a:solidFill>
                <a:latin typeface="Cambria Math"/>
                <a:cs typeface="Cambria Math"/>
              </a:rPr>
              <a:t>3</a:t>
            </a:r>
            <a:r>
              <a:rPr dirty="0" baseline="-15366" sz="3525" spc="-8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dirty="0" sz="3200" spc="-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X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4</a:t>
            </a:r>
            <a:r>
              <a:rPr dirty="0" sz="3200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분포를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0">
                <a:solidFill>
                  <a:srgbClr val="585858"/>
                </a:solidFill>
                <a:latin typeface="Gulim"/>
                <a:cs typeface="Gulim"/>
              </a:rPr>
              <a:t>구하라</a:t>
            </a:r>
            <a:r>
              <a:rPr dirty="0" sz="3200" spc="-20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687323" y="1306067"/>
            <a:ext cx="1572895" cy="47244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marL="447040">
              <a:lnSpc>
                <a:spcPct val="100000"/>
              </a:lnSpc>
              <a:spcBef>
                <a:spcPts val="795"/>
              </a:spcBef>
            </a:pPr>
            <a:r>
              <a:rPr dirty="0" sz="2000" spc="-185">
                <a:latin typeface="Gulim"/>
                <a:cs typeface="Gulim"/>
              </a:rPr>
              <a:t>예</a:t>
            </a:r>
            <a:r>
              <a:rPr dirty="0" sz="2000" spc="-160">
                <a:latin typeface="Gulim"/>
                <a:cs typeface="Gulim"/>
              </a:rPr>
              <a:t> </a:t>
            </a:r>
            <a:r>
              <a:rPr dirty="0" sz="2000" spc="-25">
                <a:latin typeface="Gulim"/>
                <a:cs typeface="Gulim"/>
              </a:rPr>
              <a:t>4.7</a:t>
            </a:r>
            <a:endParaRPr sz="20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084021" cy="463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1476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83590" y="1751457"/>
            <a:ext cx="426783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dirty="0" sz="3200" spc="-18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1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1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3200" spc="-10">
                <a:solidFill>
                  <a:srgbClr val="585858"/>
                </a:solidFill>
                <a:latin typeface="Gulim"/>
                <a:cs typeface="Gulim"/>
              </a:rPr>
              <a:t>이</a:t>
            </a:r>
            <a:r>
              <a:rPr dirty="0" sz="3200" spc="-21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15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endParaRPr sz="3200">
              <a:latin typeface="Gulim"/>
              <a:cs typeface="Gulim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092579" y="2636266"/>
            <a:ext cx="887094" cy="328930"/>
          </a:xfrm>
          <a:custGeom>
            <a:avLst/>
            <a:gdLst/>
            <a:ahLst/>
            <a:cxnLst/>
            <a:rect l="l" t="t" r="r" b="b"/>
            <a:pathLst>
              <a:path w="887094" h="328930">
                <a:moveTo>
                  <a:pt x="781684" y="0"/>
                </a:moveTo>
                <a:lnTo>
                  <a:pt x="776985" y="13462"/>
                </a:lnTo>
                <a:lnTo>
                  <a:pt x="796034" y="21705"/>
                </a:lnTo>
                <a:lnTo>
                  <a:pt x="812403" y="33115"/>
                </a:lnTo>
                <a:lnTo>
                  <a:pt x="837057" y="65532"/>
                </a:lnTo>
                <a:lnTo>
                  <a:pt x="851630" y="109219"/>
                </a:lnTo>
                <a:lnTo>
                  <a:pt x="856488" y="162813"/>
                </a:lnTo>
                <a:lnTo>
                  <a:pt x="855273" y="191845"/>
                </a:lnTo>
                <a:lnTo>
                  <a:pt x="845558" y="241859"/>
                </a:lnTo>
                <a:lnTo>
                  <a:pt x="825982" y="280965"/>
                </a:lnTo>
                <a:lnTo>
                  <a:pt x="796212" y="307306"/>
                </a:lnTo>
                <a:lnTo>
                  <a:pt x="777494" y="315595"/>
                </a:lnTo>
                <a:lnTo>
                  <a:pt x="781684" y="328930"/>
                </a:lnTo>
                <a:lnTo>
                  <a:pt x="826515" y="307895"/>
                </a:lnTo>
                <a:lnTo>
                  <a:pt x="859535" y="271525"/>
                </a:lnTo>
                <a:lnTo>
                  <a:pt x="879824" y="222678"/>
                </a:lnTo>
                <a:lnTo>
                  <a:pt x="886587" y="164592"/>
                </a:lnTo>
                <a:lnTo>
                  <a:pt x="884876" y="134417"/>
                </a:lnTo>
                <a:lnTo>
                  <a:pt x="871263" y="80974"/>
                </a:lnTo>
                <a:lnTo>
                  <a:pt x="844335" y="37468"/>
                </a:lnTo>
                <a:lnTo>
                  <a:pt x="805473" y="8616"/>
                </a:lnTo>
                <a:lnTo>
                  <a:pt x="781684" y="0"/>
                </a:lnTo>
                <a:close/>
              </a:path>
              <a:path w="887094" h="328930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5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2" y="262889"/>
                </a:lnTo>
                <a:lnTo>
                  <a:pt x="34829" y="218186"/>
                </a:lnTo>
                <a:lnTo>
                  <a:pt x="29971" y="162813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3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4005071" y="2390012"/>
            <a:ext cx="9810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22605" algn="l"/>
              </a:tabLst>
            </a:pPr>
            <a:r>
              <a:rPr dirty="0" baseline="-22817" sz="4200" spc="-75">
                <a:solidFill>
                  <a:srgbClr val="585858"/>
                </a:solidFill>
                <a:latin typeface="Cambria Math"/>
                <a:cs typeface="Cambria Math"/>
              </a:rPr>
              <a:t>⇒</a:t>
            </a:r>
            <a:r>
              <a:rPr dirty="0" baseline="-22817" sz="4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19841" sz="4200" spc="337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dirty="0" sz="2050" spc="22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192139" y="2636266"/>
            <a:ext cx="1696085" cy="328930"/>
          </a:xfrm>
          <a:custGeom>
            <a:avLst/>
            <a:gdLst/>
            <a:ahLst/>
            <a:cxnLst/>
            <a:rect l="l" t="t" r="r" b="b"/>
            <a:pathLst>
              <a:path w="1696084" h="328930">
                <a:moveTo>
                  <a:pt x="1590929" y="0"/>
                </a:moveTo>
                <a:lnTo>
                  <a:pt x="1586230" y="13462"/>
                </a:lnTo>
                <a:lnTo>
                  <a:pt x="1605278" y="21705"/>
                </a:lnTo>
                <a:lnTo>
                  <a:pt x="1621647" y="33115"/>
                </a:lnTo>
                <a:lnTo>
                  <a:pt x="1646301" y="65532"/>
                </a:lnTo>
                <a:lnTo>
                  <a:pt x="1660874" y="109219"/>
                </a:lnTo>
                <a:lnTo>
                  <a:pt x="1665732" y="162813"/>
                </a:lnTo>
                <a:lnTo>
                  <a:pt x="1664517" y="191845"/>
                </a:lnTo>
                <a:lnTo>
                  <a:pt x="1654802" y="241859"/>
                </a:lnTo>
                <a:lnTo>
                  <a:pt x="1635226" y="280965"/>
                </a:lnTo>
                <a:lnTo>
                  <a:pt x="1605456" y="307306"/>
                </a:lnTo>
                <a:lnTo>
                  <a:pt x="1586738" y="315595"/>
                </a:lnTo>
                <a:lnTo>
                  <a:pt x="1590929" y="328930"/>
                </a:lnTo>
                <a:lnTo>
                  <a:pt x="1635760" y="307895"/>
                </a:lnTo>
                <a:lnTo>
                  <a:pt x="1668780" y="271525"/>
                </a:lnTo>
                <a:lnTo>
                  <a:pt x="1689068" y="222678"/>
                </a:lnTo>
                <a:lnTo>
                  <a:pt x="1695831" y="164592"/>
                </a:lnTo>
                <a:lnTo>
                  <a:pt x="1694120" y="134417"/>
                </a:lnTo>
                <a:lnTo>
                  <a:pt x="1680507" y="80974"/>
                </a:lnTo>
                <a:lnTo>
                  <a:pt x="1653579" y="37468"/>
                </a:lnTo>
                <a:lnTo>
                  <a:pt x="1614717" y="8616"/>
                </a:lnTo>
                <a:lnTo>
                  <a:pt x="1590929" y="0"/>
                </a:lnTo>
                <a:close/>
              </a:path>
              <a:path w="1696084" h="328930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5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2" y="262889"/>
                </a:lnTo>
                <a:lnTo>
                  <a:pt x="34829" y="218186"/>
                </a:lnTo>
                <a:lnTo>
                  <a:pt x="29972" y="162813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4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766564" y="2721102"/>
            <a:ext cx="2245360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793875" algn="l"/>
              </a:tabLst>
            </a:pPr>
            <a:r>
              <a:rPr dirty="0" sz="20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r>
              <a:rPr dirty="0" sz="20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0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239511" y="2535173"/>
            <a:ext cx="15284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069975" algn="l"/>
              </a:tabLst>
            </a:pP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6260" sz="307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16260" sz="3075" spc="179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~𝐵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1984" sz="4200" spc="337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dirty="0" baseline="31165" sz="3075" spc="337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baseline="31165" sz="3075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021321" y="2535173"/>
            <a:ext cx="7848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baseline="-16260" sz="307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16260" sz="3075" spc="34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2800" spc="-13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3197479" y="3300729"/>
            <a:ext cx="531495" cy="328930"/>
          </a:xfrm>
          <a:custGeom>
            <a:avLst/>
            <a:gdLst/>
            <a:ahLst/>
            <a:cxnLst/>
            <a:rect l="l" t="t" r="r" b="b"/>
            <a:pathLst>
              <a:path w="531495" h="328929">
                <a:moveTo>
                  <a:pt x="426593" y="0"/>
                </a:moveTo>
                <a:lnTo>
                  <a:pt x="421894" y="13462"/>
                </a:lnTo>
                <a:lnTo>
                  <a:pt x="440942" y="21705"/>
                </a:lnTo>
                <a:lnTo>
                  <a:pt x="457311" y="33115"/>
                </a:lnTo>
                <a:lnTo>
                  <a:pt x="481965" y="65532"/>
                </a:lnTo>
                <a:lnTo>
                  <a:pt x="496538" y="109220"/>
                </a:lnTo>
                <a:lnTo>
                  <a:pt x="501395" y="162814"/>
                </a:lnTo>
                <a:lnTo>
                  <a:pt x="500181" y="191845"/>
                </a:lnTo>
                <a:lnTo>
                  <a:pt x="490466" y="241859"/>
                </a:lnTo>
                <a:lnTo>
                  <a:pt x="470890" y="280965"/>
                </a:lnTo>
                <a:lnTo>
                  <a:pt x="441120" y="307306"/>
                </a:lnTo>
                <a:lnTo>
                  <a:pt x="422401" y="315595"/>
                </a:lnTo>
                <a:lnTo>
                  <a:pt x="426593" y="328930"/>
                </a:lnTo>
                <a:lnTo>
                  <a:pt x="471423" y="307895"/>
                </a:lnTo>
                <a:lnTo>
                  <a:pt x="504444" y="271525"/>
                </a:lnTo>
                <a:lnTo>
                  <a:pt x="524732" y="222678"/>
                </a:lnTo>
                <a:lnTo>
                  <a:pt x="531494" y="164592"/>
                </a:lnTo>
                <a:lnTo>
                  <a:pt x="529784" y="134417"/>
                </a:lnTo>
                <a:lnTo>
                  <a:pt x="516171" y="80974"/>
                </a:lnTo>
                <a:lnTo>
                  <a:pt x="489243" y="37468"/>
                </a:lnTo>
                <a:lnTo>
                  <a:pt x="450381" y="8616"/>
                </a:lnTo>
                <a:lnTo>
                  <a:pt x="426593" y="0"/>
                </a:lnTo>
                <a:close/>
              </a:path>
              <a:path w="531495" h="328929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6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2" y="262890"/>
                </a:lnTo>
                <a:lnTo>
                  <a:pt x="34829" y="218186"/>
                </a:lnTo>
                <a:lnTo>
                  <a:pt x="29971" y="162814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3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659884" y="3385565"/>
            <a:ext cx="46545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976115" y="3054857"/>
            <a:ext cx="90296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22817" sz="4200">
                <a:solidFill>
                  <a:srgbClr val="585858"/>
                </a:solidFill>
                <a:latin typeface="Cambria Math"/>
                <a:cs typeface="Cambria Math"/>
              </a:rPr>
              <a:t>⇒</a:t>
            </a:r>
            <a:r>
              <a:rPr dirty="0" baseline="-22817" sz="4200" spc="209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19841" sz="4200" spc="337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dirty="0" sz="2050" spc="22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560309" y="3385565"/>
            <a:ext cx="463550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132832" y="3199637"/>
            <a:ext cx="26466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6260" sz="307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16260" sz="3075" spc="179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~𝑃𝑜𝑖𝑠𝑠𝑖𝑜𝑛(</a:t>
            </a:r>
            <a:r>
              <a:rPr dirty="0" baseline="1984" sz="4200" spc="-15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dirty="0" baseline="31165" sz="3075" spc="-1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baseline="31165" sz="3075">
              <a:latin typeface="Cambria Math"/>
              <a:cs typeface="Cambria Math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033257" y="3199637"/>
            <a:ext cx="4933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45">
                <a:solidFill>
                  <a:srgbClr val="585858"/>
                </a:solidFill>
                <a:latin typeface="Cambria Math"/>
                <a:cs typeface="Cambria Math"/>
              </a:rPr>
              <a:t>𝜆</a:t>
            </a:r>
            <a:r>
              <a:rPr dirty="0" baseline="-16260" sz="3075" spc="67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2800" spc="45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3061842" y="3942334"/>
            <a:ext cx="800100" cy="328930"/>
          </a:xfrm>
          <a:custGeom>
            <a:avLst/>
            <a:gdLst/>
            <a:ahLst/>
            <a:cxnLst/>
            <a:rect l="l" t="t" r="r" b="b"/>
            <a:pathLst>
              <a:path w="800100" h="328929">
                <a:moveTo>
                  <a:pt x="694817" y="0"/>
                </a:moveTo>
                <a:lnTo>
                  <a:pt x="690118" y="13462"/>
                </a:lnTo>
                <a:lnTo>
                  <a:pt x="709166" y="21705"/>
                </a:lnTo>
                <a:lnTo>
                  <a:pt x="725535" y="33115"/>
                </a:lnTo>
                <a:lnTo>
                  <a:pt x="750189" y="65532"/>
                </a:lnTo>
                <a:lnTo>
                  <a:pt x="764762" y="109220"/>
                </a:lnTo>
                <a:lnTo>
                  <a:pt x="769619" y="162814"/>
                </a:lnTo>
                <a:lnTo>
                  <a:pt x="768405" y="191845"/>
                </a:lnTo>
                <a:lnTo>
                  <a:pt x="758690" y="241859"/>
                </a:lnTo>
                <a:lnTo>
                  <a:pt x="739114" y="280965"/>
                </a:lnTo>
                <a:lnTo>
                  <a:pt x="709344" y="307306"/>
                </a:lnTo>
                <a:lnTo>
                  <a:pt x="690626" y="315595"/>
                </a:lnTo>
                <a:lnTo>
                  <a:pt x="694817" y="328930"/>
                </a:lnTo>
                <a:lnTo>
                  <a:pt x="739647" y="307895"/>
                </a:lnTo>
                <a:lnTo>
                  <a:pt x="772668" y="271526"/>
                </a:lnTo>
                <a:lnTo>
                  <a:pt x="792956" y="222678"/>
                </a:lnTo>
                <a:lnTo>
                  <a:pt x="799719" y="164592"/>
                </a:lnTo>
                <a:lnTo>
                  <a:pt x="798008" y="134417"/>
                </a:lnTo>
                <a:lnTo>
                  <a:pt x="784395" y="80974"/>
                </a:lnTo>
                <a:lnTo>
                  <a:pt x="757467" y="37468"/>
                </a:lnTo>
                <a:lnTo>
                  <a:pt x="718605" y="8616"/>
                </a:lnTo>
                <a:lnTo>
                  <a:pt x="694817" y="0"/>
                </a:lnTo>
                <a:close/>
              </a:path>
              <a:path w="800100" h="328929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3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5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2" y="262890"/>
                </a:lnTo>
                <a:lnTo>
                  <a:pt x="34829" y="218186"/>
                </a:lnTo>
                <a:lnTo>
                  <a:pt x="29971" y="162814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4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583590" y="2222098"/>
            <a:ext cx="3206750" cy="2071370"/>
          </a:xfrm>
          <a:prstGeom prst="rect">
            <a:avLst/>
          </a:prstGeom>
        </p:spPr>
        <p:txBody>
          <a:bodyPr wrap="square" lIns="0" tIns="27432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160"/>
              </a:spcBef>
              <a:tabLst>
                <a:tab pos="652780" algn="l"/>
                <a:tab pos="1625600" algn="l"/>
              </a:tabLst>
            </a:pPr>
            <a:r>
              <a:rPr dirty="0" sz="3200" spc="-340">
                <a:solidFill>
                  <a:srgbClr val="9E7B09"/>
                </a:solidFill>
                <a:latin typeface="Gulim"/>
                <a:cs typeface="Gulim"/>
              </a:rPr>
              <a:t>①</a:t>
            </a:r>
            <a:r>
              <a:rPr dirty="0" sz="320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dirty="0" sz="28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6260" sz="3075" spc="-3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2800" spc="-20">
                <a:solidFill>
                  <a:srgbClr val="585858"/>
                </a:solidFill>
                <a:latin typeface="Cambria Math"/>
                <a:cs typeface="Cambria Math"/>
              </a:rPr>
              <a:t>~𝐵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7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baseline="-16260" sz="3075" spc="112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2800" spc="75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2800" spc="-15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endParaRPr sz="280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1789"/>
              </a:spcBef>
              <a:tabLst>
                <a:tab pos="639445" algn="l"/>
                <a:tab pos="2730500" algn="l"/>
              </a:tabLst>
            </a:pPr>
            <a:r>
              <a:rPr dirty="0" sz="2800" spc="-330">
                <a:solidFill>
                  <a:srgbClr val="9E7B09"/>
                </a:solidFill>
                <a:latin typeface="Gulim"/>
                <a:cs typeface="Gulim"/>
              </a:rPr>
              <a:t>②</a:t>
            </a:r>
            <a:r>
              <a:rPr dirty="0" sz="280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6260" sz="3075" spc="-1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~𝑃𝑜𝑖𝑠𝑠𝑖𝑜𝑛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𝜆</a:t>
            </a:r>
            <a:r>
              <a:rPr dirty="0" baseline="-16260" sz="3075" spc="-37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endParaRPr baseline="-16260" sz="3075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1695"/>
              </a:spcBef>
              <a:tabLst>
                <a:tab pos="639445" algn="l"/>
                <a:tab pos="2594610" algn="l"/>
              </a:tabLst>
            </a:pPr>
            <a:r>
              <a:rPr dirty="0" sz="2800" spc="-330">
                <a:solidFill>
                  <a:srgbClr val="9E7B09"/>
                </a:solidFill>
                <a:latin typeface="Gulim"/>
                <a:cs typeface="Gulim"/>
              </a:rPr>
              <a:t>③</a:t>
            </a:r>
            <a:r>
              <a:rPr dirty="0" sz="280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6260" sz="3075" spc="-1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~𝐺𝑎𝑚𝑚𝑎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400">
                <a:solidFill>
                  <a:srgbClr val="585858"/>
                </a:solidFill>
                <a:latin typeface="Cambria Math"/>
                <a:cs typeface="Cambria Math"/>
              </a:rPr>
              <a:t>𝑟</a:t>
            </a:r>
            <a:r>
              <a:rPr dirty="0" baseline="-16260" sz="3075" spc="54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2800" spc="-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𝜆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638547" y="4027423"/>
            <a:ext cx="463550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954779" y="3696461"/>
            <a:ext cx="9036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22817" sz="4200">
                <a:solidFill>
                  <a:srgbClr val="585858"/>
                </a:solidFill>
                <a:latin typeface="Cambria Math"/>
                <a:cs typeface="Cambria Math"/>
              </a:rPr>
              <a:t>⇒</a:t>
            </a:r>
            <a:r>
              <a:rPr dirty="0" baseline="-22817" sz="4200" spc="209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19841" sz="4200" spc="337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dirty="0" sz="2050" spc="22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7047103" y="3942334"/>
            <a:ext cx="1609090" cy="328930"/>
          </a:xfrm>
          <a:custGeom>
            <a:avLst/>
            <a:gdLst/>
            <a:ahLst/>
            <a:cxnLst/>
            <a:rect l="l" t="t" r="r" b="b"/>
            <a:pathLst>
              <a:path w="1609090" h="328929">
                <a:moveTo>
                  <a:pt x="1504061" y="0"/>
                </a:moveTo>
                <a:lnTo>
                  <a:pt x="1499362" y="13462"/>
                </a:lnTo>
                <a:lnTo>
                  <a:pt x="1518410" y="21705"/>
                </a:lnTo>
                <a:lnTo>
                  <a:pt x="1534779" y="33115"/>
                </a:lnTo>
                <a:lnTo>
                  <a:pt x="1559432" y="65532"/>
                </a:lnTo>
                <a:lnTo>
                  <a:pt x="1574006" y="109220"/>
                </a:lnTo>
                <a:lnTo>
                  <a:pt x="1578864" y="162814"/>
                </a:lnTo>
                <a:lnTo>
                  <a:pt x="1577649" y="191845"/>
                </a:lnTo>
                <a:lnTo>
                  <a:pt x="1567934" y="241859"/>
                </a:lnTo>
                <a:lnTo>
                  <a:pt x="1548358" y="280965"/>
                </a:lnTo>
                <a:lnTo>
                  <a:pt x="1518588" y="307306"/>
                </a:lnTo>
                <a:lnTo>
                  <a:pt x="1499870" y="315595"/>
                </a:lnTo>
                <a:lnTo>
                  <a:pt x="1504061" y="328930"/>
                </a:lnTo>
                <a:lnTo>
                  <a:pt x="1548892" y="307895"/>
                </a:lnTo>
                <a:lnTo>
                  <a:pt x="1581912" y="271526"/>
                </a:lnTo>
                <a:lnTo>
                  <a:pt x="1602200" y="222678"/>
                </a:lnTo>
                <a:lnTo>
                  <a:pt x="1608963" y="164592"/>
                </a:lnTo>
                <a:lnTo>
                  <a:pt x="1607252" y="134417"/>
                </a:lnTo>
                <a:lnTo>
                  <a:pt x="1593639" y="80974"/>
                </a:lnTo>
                <a:lnTo>
                  <a:pt x="1566711" y="37468"/>
                </a:lnTo>
                <a:lnTo>
                  <a:pt x="1527849" y="8616"/>
                </a:lnTo>
                <a:lnTo>
                  <a:pt x="1504061" y="0"/>
                </a:lnTo>
                <a:close/>
              </a:path>
              <a:path w="1609090" h="328929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3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6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2" y="262890"/>
                </a:lnTo>
                <a:lnTo>
                  <a:pt x="34829" y="218186"/>
                </a:lnTo>
                <a:lnTo>
                  <a:pt x="29972" y="162814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4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7403338" y="4027423"/>
            <a:ext cx="463550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111496" y="3841496"/>
            <a:ext cx="25114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052955" algn="l"/>
              </a:tabLst>
            </a:pP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6260" sz="307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16260" sz="3075" spc="15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~𝐺𝑎𝑚𝑚𝑎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1984" sz="4200" spc="337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dirty="0" baseline="31165" sz="3075" spc="337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baseline="31165" sz="3075">
              <a:latin typeface="Cambria Math"/>
              <a:cs typeface="Cambria Math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876285" y="3841496"/>
            <a:ext cx="6959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𝑟</a:t>
            </a:r>
            <a:r>
              <a:rPr dirty="0" baseline="-16260" sz="3075" spc="-37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16260" sz="3075" spc="-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2800" spc="-15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𝜆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702165" y="199771"/>
            <a:ext cx="240792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75">
                <a:solidFill>
                  <a:srgbClr val="684107"/>
                </a:solidFill>
                <a:latin typeface="Gulim"/>
                <a:cs typeface="Gulim"/>
              </a:rPr>
              <a:t>합과평균의확률분포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373379" y="1488947"/>
            <a:ext cx="8772525" cy="3255645"/>
          </a:xfrm>
          <a:custGeom>
            <a:avLst/>
            <a:gdLst/>
            <a:ahLst/>
            <a:cxnLst/>
            <a:rect l="l" t="t" r="r" b="b"/>
            <a:pathLst>
              <a:path w="8772525" h="3255645">
                <a:moveTo>
                  <a:pt x="0" y="3255264"/>
                </a:moveTo>
                <a:lnTo>
                  <a:pt x="8772144" y="3255264"/>
                </a:lnTo>
                <a:lnTo>
                  <a:pt x="8772144" y="0"/>
                </a:lnTo>
                <a:lnTo>
                  <a:pt x="0" y="0"/>
                </a:lnTo>
                <a:lnTo>
                  <a:pt x="0" y="3255264"/>
                </a:lnTo>
                <a:close/>
              </a:path>
            </a:pathLst>
          </a:custGeom>
          <a:ln w="64007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9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38555" y="516636"/>
            <a:ext cx="152400" cy="920750"/>
          </a:xfrm>
          <a:custGeom>
            <a:avLst/>
            <a:gdLst/>
            <a:ahLst/>
            <a:cxnLst/>
            <a:rect l="l" t="t" r="r" b="b"/>
            <a:pathLst>
              <a:path w="152400" h="920750">
                <a:moveTo>
                  <a:pt x="152400" y="0"/>
                </a:moveTo>
                <a:lnTo>
                  <a:pt x="0" y="0"/>
                </a:lnTo>
                <a:lnTo>
                  <a:pt x="0" y="920496"/>
                </a:lnTo>
                <a:lnTo>
                  <a:pt x="152400" y="920496"/>
                </a:lnTo>
                <a:lnTo>
                  <a:pt x="152400" y="0"/>
                </a:lnTo>
                <a:close/>
              </a:path>
            </a:pathLst>
          </a:custGeom>
          <a:solidFill>
            <a:srgbClr val="F8AF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6693" y="477977"/>
            <a:ext cx="2440305" cy="863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spc="-869" b="1">
                <a:solidFill>
                  <a:srgbClr val="FFFFFF"/>
                </a:solidFill>
                <a:latin typeface="Malgun Gothic"/>
                <a:cs typeface="Malgun Gothic"/>
              </a:rPr>
              <a:t>학습목표</a:t>
            </a:r>
            <a:endParaRPr sz="55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038855" y="2017776"/>
            <a:ext cx="7175500" cy="0"/>
          </a:xfrm>
          <a:custGeom>
            <a:avLst/>
            <a:gdLst/>
            <a:ahLst/>
            <a:cxnLst/>
            <a:rect l="l" t="t" r="r" b="b"/>
            <a:pathLst>
              <a:path w="7175500" h="0">
                <a:moveTo>
                  <a:pt x="0" y="0"/>
                </a:moveTo>
                <a:lnTo>
                  <a:pt x="7175119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038855" y="2610611"/>
            <a:ext cx="7175500" cy="0"/>
          </a:xfrm>
          <a:custGeom>
            <a:avLst/>
            <a:gdLst/>
            <a:ahLst/>
            <a:cxnLst/>
            <a:rect l="l" t="t" r="r" b="b"/>
            <a:pathLst>
              <a:path w="7175500" h="0">
                <a:moveTo>
                  <a:pt x="0" y="0"/>
                </a:moveTo>
                <a:lnTo>
                  <a:pt x="7175119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038855" y="3203448"/>
            <a:ext cx="7175500" cy="0"/>
          </a:xfrm>
          <a:custGeom>
            <a:avLst/>
            <a:gdLst/>
            <a:ahLst/>
            <a:cxnLst/>
            <a:rect l="l" t="t" r="r" b="b"/>
            <a:pathLst>
              <a:path w="7175500" h="0">
                <a:moveTo>
                  <a:pt x="0" y="0"/>
                </a:moveTo>
                <a:lnTo>
                  <a:pt x="7175119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038855" y="3796284"/>
            <a:ext cx="7175500" cy="0"/>
          </a:xfrm>
          <a:custGeom>
            <a:avLst/>
            <a:gdLst/>
            <a:ahLst/>
            <a:cxnLst/>
            <a:rect l="l" t="t" r="r" b="b"/>
            <a:pathLst>
              <a:path w="7175500" h="0">
                <a:moveTo>
                  <a:pt x="0" y="0"/>
                </a:moveTo>
                <a:lnTo>
                  <a:pt x="7175119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3079750" y="1498472"/>
            <a:ext cx="5464175" cy="2193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2400" spc="-105">
                <a:solidFill>
                  <a:srgbClr val="FFFFFF"/>
                </a:solidFill>
                <a:latin typeface="Gulim"/>
                <a:cs typeface="Gulim"/>
              </a:rPr>
              <a:t>1.</a:t>
            </a:r>
            <a:r>
              <a:rPr dirty="0" sz="2400" spc="-19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225">
                <a:solidFill>
                  <a:srgbClr val="FFFFFF"/>
                </a:solidFill>
                <a:latin typeface="Gulim"/>
                <a:cs typeface="Gulim"/>
              </a:rPr>
              <a:t>합의</a:t>
            </a:r>
            <a:r>
              <a:rPr dirty="0" sz="2400" spc="-12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225">
                <a:solidFill>
                  <a:srgbClr val="FFFFFF"/>
                </a:solidFill>
                <a:latin typeface="Gulim"/>
                <a:cs typeface="Gulim"/>
              </a:rPr>
              <a:t>분포를</a:t>
            </a:r>
            <a:r>
              <a:rPr dirty="0" sz="2400" spc="-10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Gulim"/>
                <a:cs typeface="Gulim"/>
              </a:rPr>
              <a:t>구한다</a:t>
            </a:r>
            <a:r>
              <a:rPr dirty="0" sz="2400" spc="-2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850"/>
              </a:spcBef>
            </a:pPr>
            <a:r>
              <a:rPr dirty="0" sz="2400" spc="-105">
                <a:solidFill>
                  <a:srgbClr val="FFFFFF"/>
                </a:solidFill>
                <a:latin typeface="Gulim"/>
                <a:cs typeface="Gulim"/>
              </a:rPr>
              <a:t>2.</a:t>
            </a:r>
            <a:r>
              <a:rPr dirty="0" sz="2400" spc="-19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220">
                <a:solidFill>
                  <a:srgbClr val="FFFFFF"/>
                </a:solidFill>
                <a:latin typeface="Gulim"/>
                <a:cs typeface="Gulim"/>
              </a:rPr>
              <a:t>변수변환법을</a:t>
            </a:r>
            <a:r>
              <a:rPr dirty="0" sz="2400" spc="-16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Gulim"/>
                <a:cs typeface="Gulim"/>
              </a:rPr>
              <a:t>이해한다.</a:t>
            </a:r>
            <a:endParaRPr sz="2400">
              <a:latin typeface="Gulim"/>
              <a:cs typeface="Gulim"/>
            </a:endParaRPr>
          </a:p>
          <a:p>
            <a:pPr marL="50800">
              <a:lnSpc>
                <a:spcPct val="100000"/>
              </a:lnSpc>
              <a:spcBef>
                <a:spcPts val="1850"/>
              </a:spcBef>
            </a:pPr>
            <a:r>
              <a:rPr dirty="0" sz="2400" spc="-105">
                <a:solidFill>
                  <a:srgbClr val="FFFFFF"/>
                </a:solidFill>
                <a:latin typeface="Gulim"/>
                <a:cs typeface="Gulim"/>
              </a:rPr>
              <a:t>3.</a:t>
            </a:r>
            <a:r>
              <a:rPr dirty="0" sz="2400" spc="-18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225">
                <a:solidFill>
                  <a:srgbClr val="FFFFFF"/>
                </a:solidFill>
                <a:latin typeface="Gulim"/>
                <a:cs typeface="Gulim"/>
              </a:rPr>
              <a:t>표본평균과</a:t>
            </a:r>
            <a:r>
              <a:rPr dirty="0" sz="2400" spc="-9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225">
                <a:solidFill>
                  <a:srgbClr val="FFFFFF"/>
                </a:solidFill>
                <a:latin typeface="Gulim"/>
                <a:cs typeface="Gulim"/>
              </a:rPr>
              <a:t>표본분산의</a:t>
            </a:r>
            <a:r>
              <a:rPr dirty="0" sz="2400" spc="-8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225">
                <a:solidFill>
                  <a:srgbClr val="FFFFFF"/>
                </a:solidFill>
                <a:latin typeface="Gulim"/>
                <a:cs typeface="Gulim"/>
              </a:rPr>
              <a:t>분포를</a:t>
            </a:r>
            <a:r>
              <a:rPr dirty="0" sz="2400" spc="-9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145">
                <a:solidFill>
                  <a:srgbClr val="FFFFFF"/>
                </a:solidFill>
                <a:latin typeface="Gulim"/>
                <a:cs typeface="Gulim"/>
              </a:rPr>
              <a:t>이해한다</a:t>
            </a:r>
            <a:r>
              <a:rPr dirty="0" sz="2400" spc="-14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850"/>
              </a:spcBef>
            </a:pPr>
            <a:r>
              <a:rPr dirty="0" sz="2400" spc="-105">
                <a:solidFill>
                  <a:srgbClr val="FFFFFF"/>
                </a:solidFill>
                <a:latin typeface="Gulim"/>
                <a:cs typeface="Gulim"/>
              </a:rPr>
              <a:t>4.</a:t>
            </a:r>
            <a:r>
              <a:rPr dirty="0" sz="2400" spc="-18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Cambria Math"/>
                <a:cs typeface="Cambria Math"/>
              </a:rPr>
              <a:t>𝜒</a:t>
            </a:r>
            <a:r>
              <a:rPr dirty="0" baseline="28571" sz="2625" spc="-127">
                <a:solidFill>
                  <a:srgbClr val="FFFFFF"/>
                </a:solidFill>
                <a:latin typeface="Cambria Math"/>
                <a:cs typeface="Cambria Math"/>
              </a:rPr>
              <a:t>2</a:t>
            </a:r>
            <a:r>
              <a:rPr dirty="0" sz="2400" spc="-85">
                <a:solidFill>
                  <a:srgbClr val="FFFFFF"/>
                </a:solidFill>
                <a:latin typeface="Gulim"/>
                <a:cs typeface="Gulim"/>
              </a:rPr>
              <a:t>분포와</a:t>
            </a:r>
            <a:r>
              <a:rPr dirty="0" sz="2400" spc="-11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155">
                <a:solidFill>
                  <a:srgbClr val="FFFFFF"/>
                </a:solidFill>
                <a:latin typeface="Cambria Math"/>
                <a:cs typeface="Cambria Math"/>
              </a:rPr>
              <a:t>𝑡</a:t>
            </a:r>
            <a:r>
              <a:rPr dirty="0" sz="2400" spc="-155">
                <a:solidFill>
                  <a:srgbClr val="FFFFFF"/>
                </a:solidFill>
                <a:latin typeface="Gulim"/>
                <a:cs typeface="Gulim"/>
              </a:rPr>
              <a:t>분포를</a:t>
            </a:r>
            <a:r>
              <a:rPr dirty="0" sz="2400" spc="-105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Gulim"/>
                <a:cs typeface="Gulim"/>
              </a:rPr>
              <a:t>이해한다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084021" cy="463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1476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702165" y="199771"/>
            <a:ext cx="240792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75">
                <a:solidFill>
                  <a:srgbClr val="684107"/>
                </a:solidFill>
                <a:latin typeface="Gulim"/>
                <a:cs typeface="Gulim"/>
              </a:rPr>
              <a:t>합과평균의확률분포</a:t>
            </a:r>
            <a:endParaRPr sz="2500">
              <a:latin typeface="Gulim"/>
              <a:cs typeface="Gulim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00455" y="1796795"/>
            <a:ext cx="8549640" cy="1750060"/>
            <a:chOff x="600455" y="1796795"/>
            <a:chExt cx="8549640" cy="1750060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027" y="1801367"/>
              <a:ext cx="8540496" cy="174040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05027" y="1801367"/>
              <a:ext cx="8540750" cy="1740535"/>
            </a:xfrm>
            <a:custGeom>
              <a:avLst/>
              <a:gdLst/>
              <a:ahLst/>
              <a:cxnLst/>
              <a:rect l="l" t="t" r="r" b="b"/>
              <a:pathLst>
                <a:path w="8540750" h="1740535">
                  <a:moveTo>
                    <a:pt x="0" y="1740407"/>
                  </a:moveTo>
                  <a:lnTo>
                    <a:pt x="8540496" y="1740407"/>
                  </a:lnTo>
                  <a:lnTo>
                    <a:pt x="8540496" y="0"/>
                  </a:lnTo>
                  <a:lnTo>
                    <a:pt x="0" y="0"/>
                  </a:lnTo>
                  <a:lnTo>
                    <a:pt x="0" y="1740407"/>
                  </a:lnTo>
                  <a:close/>
                </a:path>
              </a:pathLst>
            </a:custGeom>
            <a:ln w="9144">
              <a:solidFill>
                <a:srgbClr val="E36C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313433" y="2017775"/>
              <a:ext cx="1251585" cy="491490"/>
            </a:xfrm>
            <a:custGeom>
              <a:avLst/>
              <a:gdLst/>
              <a:ahLst/>
              <a:cxnLst/>
              <a:rect l="l" t="t" r="r" b="b"/>
              <a:pathLst>
                <a:path w="1251585" h="491489">
                  <a:moveTo>
                    <a:pt x="1122039" y="0"/>
                  </a:moveTo>
                  <a:lnTo>
                    <a:pt x="1117086" y="16256"/>
                  </a:lnTo>
                  <a:lnTo>
                    <a:pt x="1139636" y="27971"/>
                  </a:lnTo>
                  <a:lnTo>
                    <a:pt x="1159281" y="45021"/>
                  </a:lnTo>
                  <a:lnTo>
                    <a:pt x="1189857" y="95123"/>
                  </a:lnTo>
                  <a:lnTo>
                    <a:pt x="1208430" y="163210"/>
                  </a:lnTo>
                  <a:lnTo>
                    <a:pt x="1213074" y="202725"/>
                  </a:lnTo>
                  <a:lnTo>
                    <a:pt x="1214622" y="245872"/>
                  </a:lnTo>
                  <a:lnTo>
                    <a:pt x="1213074" y="288996"/>
                  </a:lnTo>
                  <a:lnTo>
                    <a:pt x="1208430" y="328453"/>
                  </a:lnTo>
                  <a:lnTo>
                    <a:pt x="1189857" y="396366"/>
                  </a:lnTo>
                  <a:lnTo>
                    <a:pt x="1159281" y="446468"/>
                  </a:lnTo>
                  <a:lnTo>
                    <a:pt x="1117086" y="475234"/>
                  </a:lnTo>
                  <a:lnTo>
                    <a:pt x="1122039" y="491489"/>
                  </a:lnTo>
                  <a:lnTo>
                    <a:pt x="1176887" y="462264"/>
                  </a:lnTo>
                  <a:lnTo>
                    <a:pt x="1217543" y="407035"/>
                  </a:lnTo>
                  <a:lnTo>
                    <a:pt x="1232285" y="371385"/>
                  </a:lnTo>
                  <a:lnTo>
                    <a:pt x="1242800" y="332628"/>
                  </a:lnTo>
                  <a:lnTo>
                    <a:pt x="1249100" y="290752"/>
                  </a:lnTo>
                  <a:lnTo>
                    <a:pt x="1251198" y="245745"/>
                  </a:lnTo>
                  <a:lnTo>
                    <a:pt x="1249100" y="200719"/>
                  </a:lnTo>
                  <a:lnTo>
                    <a:pt x="1242800" y="158813"/>
                  </a:lnTo>
                  <a:lnTo>
                    <a:pt x="1232285" y="120050"/>
                  </a:lnTo>
                  <a:lnTo>
                    <a:pt x="1217543" y="84454"/>
                  </a:lnTo>
                  <a:lnTo>
                    <a:pt x="1176887" y="29225"/>
                  </a:lnTo>
                  <a:lnTo>
                    <a:pt x="1151231" y="11356"/>
                  </a:lnTo>
                  <a:lnTo>
                    <a:pt x="1122039" y="0"/>
                  </a:lnTo>
                  <a:close/>
                </a:path>
                <a:path w="1251585" h="491489">
                  <a:moveTo>
                    <a:pt x="129026" y="0"/>
                  </a:moveTo>
                  <a:lnTo>
                    <a:pt x="74177" y="29225"/>
                  </a:lnTo>
                  <a:lnTo>
                    <a:pt x="33522" y="84454"/>
                  </a:lnTo>
                  <a:lnTo>
                    <a:pt x="18853" y="120050"/>
                  </a:lnTo>
                  <a:lnTo>
                    <a:pt x="8376" y="158813"/>
                  </a:lnTo>
                  <a:lnTo>
                    <a:pt x="2089" y="200719"/>
                  </a:lnTo>
                  <a:lnTo>
                    <a:pt x="0" y="245872"/>
                  </a:lnTo>
                  <a:lnTo>
                    <a:pt x="2089" y="290752"/>
                  </a:lnTo>
                  <a:lnTo>
                    <a:pt x="8376" y="332628"/>
                  </a:lnTo>
                  <a:lnTo>
                    <a:pt x="18853" y="371385"/>
                  </a:lnTo>
                  <a:lnTo>
                    <a:pt x="33522" y="407035"/>
                  </a:lnTo>
                  <a:lnTo>
                    <a:pt x="74177" y="462264"/>
                  </a:lnTo>
                  <a:lnTo>
                    <a:pt x="129026" y="491489"/>
                  </a:lnTo>
                  <a:lnTo>
                    <a:pt x="134106" y="475234"/>
                  </a:lnTo>
                  <a:lnTo>
                    <a:pt x="111482" y="463518"/>
                  </a:lnTo>
                  <a:lnTo>
                    <a:pt x="91799" y="446468"/>
                  </a:lnTo>
                  <a:lnTo>
                    <a:pt x="61208" y="396366"/>
                  </a:lnTo>
                  <a:lnTo>
                    <a:pt x="42634" y="328453"/>
                  </a:lnTo>
                  <a:lnTo>
                    <a:pt x="37990" y="288996"/>
                  </a:lnTo>
                  <a:lnTo>
                    <a:pt x="36447" y="245745"/>
                  </a:lnTo>
                  <a:lnTo>
                    <a:pt x="37990" y="202725"/>
                  </a:lnTo>
                  <a:lnTo>
                    <a:pt x="42634" y="163210"/>
                  </a:lnTo>
                  <a:lnTo>
                    <a:pt x="61208" y="95123"/>
                  </a:lnTo>
                  <a:lnTo>
                    <a:pt x="91799" y="45021"/>
                  </a:lnTo>
                  <a:lnTo>
                    <a:pt x="134106" y="16256"/>
                  </a:lnTo>
                  <a:lnTo>
                    <a:pt x="12902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87323" y="1306067"/>
            <a:ext cx="1572895" cy="47244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marL="447040">
              <a:lnSpc>
                <a:spcPct val="100000"/>
              </a:lnSpc>
              <a:spcBef>
                <a:spcPts val="795"/>
              </a:spcBef>
            </a:pPr>
            <a:r>
              <a:rPr dirty="0" sz="2000" spc="-185">
                <a:latin typeface="Gulim"/>
                <a:cs typeface="Gulim"/>
              </a:rPr>
              <a:t>예</a:t>
            </a:r>
            <a:r>
              <a:rPr dirty="0" sz="2000" spc="-160">
                <a:latin typeface="Gulim"/>
                <a:cs typeface="Gulim"/>
              </a:rPr>
              <a:t> </a:t>
            </a:r>
            <a:r>
              <a:rPr dirty="0" sz="2000" spc="-25">
                <a:latin typeface="Gulim"/>
                <a:cs typeface="Gulim"/>
              </a:rPr>
              <a:t>4.8</a:t>
            </a:r>
            <a:endParaRPr sz="2000">
              <a:latin typeface="Gulim"/>
              <a:cs typeface="Gulim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1114552" y="1958797"/>
            <a:ext cx="596519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3345815" algn="l"/>
                <a:tab pos="4486275" algn="l"/>
              </a:tabLst>
            </a:pP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-15366" sz="3525" spc="39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3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7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7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6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r>
              <a:rPr dirty="0" baseline="-15366" sz="3525" spc="13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30732" sz="3525" spc="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30732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3200" spc="2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1,2.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01775" y="2028172"/>
            <a:ext cx="4941570" cy="1200785"/>
          </a:xfrm>
          <a:prstGeom prst="rect">
            <a:avLst/>
          </a:prstGeom>
        </p:spPr>
        <p:txBody>
          <a:bodyPr wrap="square" lIns="0" tIns="151130" rIns="0" bIns="0" rtlCol="0" vert="horz">
            <a:spAutoFit/>
          </a:bodyPr>
          <a:lstStyle/>
          <a:p>
            <a:pPr algn="r" marR="653415">
              <a:lnSpc>
                <a:spcPct val="100000"/>
              </a:lnSpc>
              <a:spcBef>
                <a:spcPts val="1190"/>
              </a:spcBef>
            </a:pPr>
            <a:r>
              <a:rPr dirty="0" sz="2350" spc="1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endParaRPr sz="235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1505"/>
              </a:spcBef>
            </a:pP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(1)</a:t>
            </a:r>
            <a:r>
              <a:rPr dirty="0" sz="3200" spc="-11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-15366" sz="3525" spc="434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dirty="0" sz="3200" spc="-3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9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sz="3200" spc="-90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분포를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45">
                <a:solidFill>
                  <a:srgbClr val="585858"/>
                </a:solidFill>
                <a:latin typeface="Gulim"/>
                <a:cs typeface="Gulim"/>
              </a:rPr>
              <a:t>구하라</a:t>
            </a:r>
            <a:r>
              <a:rPr dirty="0" sz="3200" spc="-145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084021" cy="463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1476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dirty="0" spc="-475"/>
              <a:t>합과평균의확률분포</a:t>
            </a:r>
          </a:p>
        </p:txBody>
      </p:sp>
      <p:grpSp>
        <p:nvGrpSpPr>
          <p:cNvPr id="15" name="object 15" descr=""/>
          <p:cNvGrpSpPr/>
          <p:nvPr/>
        </p:nvGrpSpPr>
        <p:grpSpPr>
          <a:xfrm>
            <a:off x="600455" y="1796795"/>
            <a:ext cx="8549640" cy="1803400"/>
            <a:chOff x="600455" y="1796795"/>
            <a:chExt cx="8549640" cy="1803400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027" y="1801367"/>
              <a:ext cx="8540496" cy="179374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05027" y="1801367"/>
              <a:ext cx="8540750" cy="1793875"/>
            </a:xfrm>
            <a:custGeom>
              <a:avLst/>
              <a:gdLst/>
              <a:ahLst/>
              <a:cxnLst/>
              <a:rect l="l" t="t" r="r" b="b"/>
              <a:pathLst>
                <a:path w="8540750" h="1793875">
                  <a:moveTo>
                    <a:pt x="0" y="1793748"/>
                  </a:moveTo>
                  <a:lnTo>
                    <a:pt x="8540496" y="1793748"/>
                  </a:lnTo>
                  <a:lnTo>
                    <a:pt x="8540496" y="0"/>
                  </a:lnTo>
                  <a:lnTo>
                    <a:pt x="0" y="0"/>
                  </a:lnTo>
                  <a:lnTo>
                    <a:pt x="0" y="1793748"/>
                  </a:lnTo>
                  <a:close/>
                </a:path>
              </a:pathLst>
            </a:custGeom>
            <a:ln w="9144">
              <a:solidFill>
                <a:srgbClr val="E36C6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220850" y="2117343"/>
              <a:ext cx="1251585" cy="491490"/>
            </a:xfrm>
            <a:custGeom>
              <a:avLst/>
              <a:gdLst/>
              <a:ahLst/>
              <a:cxnLst/>
              <a:rect l="l" t="t" r="r" b="b"/>
              <a:pathLst>
                <a:path w="1251585" h="491489">
                  <a:moveTo>
                    <a:pt x="1122039" y="0"/>
                  </a:moveTo>
                  <a:lnTo>
                    <a:pt x="1117086" y="16255"/>
                  </a:lnTo>
                  <a:lnTo>
                    <a:pt x="1139636" y="27971"/>
                  </a:lnTo>
                  <a:lnTo>
                    <a:pt x="1159281" y="45021"/>
                  </a:lnTo>
                  <a:lnTo>
                    <a:pt x="1189857" y="95122"/>
                  </a:lnTo>
                  <a:lnTo>
                    <a:pt x="1208430" y="163210"/>
                  </a:lnTo>
                  <a:lnTo>
                    <a:pt x="1213074" y="202725"/>
                  </a:lnTo>
                  <a:lnTo>
                    <a:pt x="1214622" y="245871"/>
                  </a:lnTo>
                  <a:lnTo>
                    <a:pt x="1213074" y="288998"/>
                  </a:lnTo>
                  <a:lnTo>
                    <a:pt x="1208430" y="328469"/>
                  </a:lnTo>
                  <a:lnTo>
                    <a:pt x="1189857" y="396493"/>
                  </a:lnTo>
                  <a:lnTo>
                    <a:pt x="1159281" y="446484"/>
                  </a:lnTo>
                  <a:lnTo>
                    <a:pt x="1117086" y="475233"/>
                  </a:lnTo>
                  <a:lnTo>
                    <a:pt x="1122039" y="491489"/>
                  </a:lnTo>
                  <a:lnTo>
                    <a:pt x="1176887" y="462264"/>
                  </a:lnTo>
                  <a:lnTo>
                    <a:pt x="1217543" y="407034"/>
                  </a:lnTo>
                  <a:lnTo>
                    <a:pt x="1232285" y="371385"/>
                  </a:lnTo>
                  <a:lnTo>
                    <a:pt x="1242800" y="332628"/>
                  </a:lnTo>
                  <a:lnTo>
                    <a:pt x="1249100" y="290752"/>
                  </a:lnTo>
                  <a:lnTo>
                    <a:pt x="1251198" y="245744"/>
                  </a:lnTo>
                  <a:lnTo>
                    <a:pt x="1249100" y="200719"/>
                  </a:lnTo>
                  <a:lnTo>
                    <a:pt x="1242800" y="158813"/>
                  </a:lnTo>
                  <a:lnTo>
                    <a:pt x="1232285" y="120050"/>
                  </a:lnTo>
                  <a:lnTo>
                    <a:pt x="1217543" y="84454"/>
                  </a:lnTo>
                  <a:lnTo>
                    <a:pt x="1176887" y="29225"/>
                  </a:lnTo>
                  <a:lnTo>
                    <a:pt x="1151231" y="11356"/>
                  </a:lnTo>
                  <a:lnTo>
                    <a:pt x="1122039" y="0"/>
                  </a:lnTo>
                  <a:close/>
                </a:path>
                <a:path w="1251585" h="491489">
                  <a:moveTo>
                    <a:pt x="129153" y="0"/>
                  </a:moveTo>
                  <a:lnTo>
                    <a:pt x="74193" y="29225"/>
                  </a:lnTo>
                  <a:lnTo>
                    <a:pt x="33522" y="84454"/>
                  </a:lnTo>
                  <a:lnTo>
                    <a:pt x="18853" y="120050"/>
                  </a:lnTo>
                  <a:lnTo>
                    <a:pt x="8376" y="158813"/>
                  </a:lnTo>
                  <a:lnTo>
                    <a:pt x="2089" y="200719"/>
                  </a:lnTo>
                  <a:lnTo>
                    <a:pt x="0" y="245871"/>
                  </a:lnTo>
                  <a:lnTo>
                    <a:pt x="2089" y="290752"/>
                  </a:lnTo>
                  <a:lnTo>
                    <a:pt x="8376" y="332628"/>
                  </a:lnTo>
                  <a:lnTo>
                    <a:pt x="18853" y="371385"/>
                  </a:lnTo>
                  <a:lnTo>
                    <a:pt x="33522" y="407034"/>
                  </a:lnTo>
                  <a:lnTo>
                    <a:pt x="74193" y="462264"/>
                  </a:lnTo>
                  <a:lnTo>
                    <a:pt x="129153" y="491489"/>
                  </a:lnTo>
                  <a:lnTo>
                    <a:pt x="134106" y="475233"/>
                  </a:lnTo>
                  <a:lnTo>
                    <a:pt x="111482" y="463520"/>
                  </a:lnTo>
                  <a:lnTo>
                    <a:pt x="91799" y="446484"/>
                  </a:lnTo>
                  <a:lnTo>
                    <a:pt x="61208" y="396493"/>
                  </a:lnTo>
                  <a:lnTo>
                    <a:pt x="42745" y="328469"/>
                  </a:lnTo>
                  <a:lnTo>
                    <a:pt x="38115" y="288998"/>
                  </a:lnTo>
                  <a:lnTo>
                    <a:pt x="36574" y="245744"/>
                  </a:lnTo>
                  <a:lnTo>
                    <a:pt x="38115" y="202725"/>
                  </a:lnTo>
                  <a:lnTo>
                    <a:pt x="42745" y="163210"/>
                  </a:lnTo>
                  <a:lnTo>
                    <a:pt x="61208" y="95122"/>
                  </a:lnTo>
                  <a:lnTo>
                    <a:pt x="91799" y="45021"/>
                  </a:lnTo>
                  <a:lnTo>
                    <a:pt x="134106" y="16255"/>
                  </a:lnTo>
                  <a:lnTo>
                    <a:pt x="12915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87323" y="1306067"/>
            <a:ext cx="1572895" cy="47244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marL="447040">
              <a:lnSpc>
                <a:spcPct val="100000"/>
              </a:lnSpc>
              <a:spcBef>
                <a:spcPts val="795"/>
              </a:spcBef>
            </a:pPr>
            <a:r>
              <a:rPr dirty="0" sz="2000" spc="-185">
                <a:latin typeface="Gulim"/>
                <a:cs typeface="Gulim"/>
              </a:rPr>
              <a:t>예</a:t>
            </a:r>
            <a:r>
              <a:rPr dirty="0" sz="2000" spc="-160">
                <a:latin typeface="Gulim"/>
                <a:cs typeface="Gulim"/>
              </a:rPr>
              <a:t> </a:t>
            </a:r>
            <a:r>
              <a:rPr dirty="0" sz="2000" spc="-25">
                <a:latin typeface="Gulim"/>
                <a:cs typeface="Gulim"/>
              </a:rPr>
              <a:t>4.8</a:t>
            </a:r>
            <a:endParaRPr sz="2000">
              <a:latin typeface="Gulim"/>
              <a:cs typeface="Gulim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1021892" y="2058670"/>
            <a:ext cx="596519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3346450" algn="l"/>
                <a:tab pos="4486275" algn="l"/>
              </a:tabLst>
            </a:pP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-15366" sz="3525" spc="39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37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7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7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r>
              <a:rPr dirty="0" baseline="-15366" sz="3525" spc="13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6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30732" sz="3525" spc="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30732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3200" spc="2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1,2.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09116" y="2128050"/>
            <a:ext cx="4941570" cy="120078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algn="r" marR="653415">
              <a:lnSpc>
                <a:spcPct val="100000"/>
              </a:lnSpc>
              <a:spcBef>
                <a:spcPts val="1185"/>
              </a:spcBef>
            </a:pPr>
            <a:r>
              <a:rPr dirty="0" sz="2350" spc="1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endParaRPr sz="235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1505"/>
              </a:spcBef>
            </a:pP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(2)</a:t>
            </a:r>
            <a:r>
              <a:rPr dirty="0" sz="3200" spc="-11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-15366" sz="3525" spc="434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9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sz="3200" spc="-90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분포를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45">
                <a:solidFill>
                  <a:srgbClr val="585858"/>
                </a:solidFill>
                <a:latin typeface="Gulim"/>
                <a:cs typeface="Gulim"/>
              </a:rPr>
              <a:t>구하라</a:t>
            </a:r>
            <a:r>
              <a:rPr dirty="0" sz="3200" spc="-145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0022" y="659637"/>
              <a:ext cx="1805939" cy="4632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4944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5434203" y="2000376"/>
            <a:ext cx="1251585" cy="491490"/>
          </a:xfrm>
          <a:custGeom>
            <a:avLst/>
            <a:gdLst/>
            <a:ahLst/>
            <a:cxnLst/>
            <a:rect l="l" t="t" r="r" b="b"/>
            <a:pathLst>
              <a:path w="1251584" h="491489">
                <a:moveTo>
                  <a:pt x="1122172" y="0"/>
                </a:moveTo>
                <a:lnTo>
                  <a:pt x="1117092" y="16256"/>
                </a:lnTo>
                <a:lnTo>
                  <a:pt x="1139715" y="27971"/>
                </a:lnTo>
                <a:lnTo>
                  <a:pt x="1159398" y="45021"/>
                </a:lnTo>
                <a:lnTo>
                  <a:pt x="1189990" y="95123"/>
                </a:lnTo>
                <a:lnTo>
                  <a:pt x="1208563" y="163226"/>
                </a:lnTo>
                <a:lnTo>
                  <a:pt x="1213207" y="202779"/>
                </a:lnTo>
                <a:lnTo>
                  <a:pt x="1214754" y="245999"/>
                </a:lnTo>
                <a:lnTo>
                  <a:pt x="1213207" y="289051"/>
                </a:lnTo>
                <a:lnTo>
                  <a:pt x="1208563" y="328485"/>
                </a:lnTo>
                <a:lnTo>
                  <a:pt x="1189990" y="396494"/>
                </a:lnTo>
                <a:lnTo>
                  <a:pt x="1159398" y="446484"/>
                </a:lnTo>
                <a:lnTo>
                  <a:pt x="1117092" y="475234"/>
                </a:lnTo>
                <a:lnTo>
                  <a:pt x="1122172" y="491489"/>
                </a:lnTo>
                <a:lnTo>
                  <a:pt x="1177020" y="462264"/>
                </a:lnTo>
                <a:lnTo>
                  <a:pt x="1217676" y="407035"/>
                </a:lnTo>
                <a:lnTo>
                  <a:pt x="1232344" y="371439"/>
                </a:lnTo>
                <a:lnTo>
                  <a:pt x="1242822" y="332676"/>
                </a:lnTo>
                <a:lnTo>
                  <a:pt x="1249108" y="290770"/>
                </a:lnTo>
                <a:lnTo>
                  <a:pt x="1251203" y="245745"/>
                </a:lnTo>
                <a:lnTo>
                  <a:pt x="1249108" y="200719"/>
                </a:lnTo>
                <a:lnTo>
                  <a:pt x="1242822" y="158813"/>
                </a:lnTo>
                <a:lnTo>
                  <a:pt x="1232344" y="120050"/>
                </a:lnTo>
                <a:lnTo>
                  <a:pt x="1217676" y="84455"/>
                </a:lnTo>
                <a:lnTo>
                  <a:pt x="1177020" y="29225"/>
                </a:lnTo>
                <a:lnTo>
                  <a:pt x="1151364" y="11356"/>
                </a:lnTo>
                <a:lnTo>
                  <a:pt x="1122172" y="0"/>
                </a:lnTo>
                <a:close/>
              </a:path>
              <a:path w="1251584" h="491489">
                <a:moveTo>
                  <a:pt x="129159" y="0"/>
                </a:moveTo>
                <a:lnTo>
                  <a:pt x="74310" y="29225"/>
                </a:lnTo>
                <a:lnTo>
                  <a:pt x="33655" y="84455"/>
                </a:lnTo>
                <a:lnTo>
                  <a:pt x="18913" y="120050"/>
                </a:lnTo>
                <a:lnTo>
                  <a:pt x="8397" y="158813"/>
                </a:lnTo>
                <a:lnTo>
                  <a:pt x="2097" y="200719"/>
                </a:lnTo>
                <a:lnTo>
                  <a:pt x="0" y="245745"/>
                </a:lnTo>
                <a:lnTo>
                  <a:pt x="2097" y="290770"/>
                </a:lnTo>
                <a:lnTo>
                  <a:pt x="8397" y="332676"/>
                </a:lnTo>
                <a:lnTo>
                  <a:pt x="18913" y="371439"/>
                </a:lnTo>
                <a:lnTo>
                  <a:pt x="33655" y="407035"/>
                </a:lnTo>
                <a:lnTo>
                  <a:pt x="74310" y="462264"/>
                </a:lnTo>
                <a:lnTo>
                  <a:pt x="129159" y="491489"/>
                </a:lnTo>
                <a:lnTo>
                  <a:pt x="134112" y="475234"/>
                </a:lnTo>
                <a:lnTo>
                  <a:pt x="111561" y="463520"/>
                </a:lnTo>
                <a:lnTo>
                  <a:pt x="91916" y="446484"/>
                </a:lnTo>
                <a:lnTo>
                  <a:pt x="61341" y="396494"/>
                </a:lnTo>
                <a:lnTo>
                  <a:pt x="42767" y="328485"/>
                </a:lnTo>
                <a:lnTo>
                  <a:pt x="38123" y="289051"/>
                </a:lnTo>
                <a:lnTo>
                  <a:pt x="36575" y="245999"/>
                </a:lnTo>
                <a:lnTo>
                  <a:pt x="38123" y="202779"/>
                </a:lnTo>
                <a:lnTo>
                  <a:pt x="42767" y="163226"/>
                </a:lnTo>
                <a:lnTo>
                  <a:pt x="61341" y="95123"/>
                </a:lnTo>
                <a:lnTo>
                  <a:pt x="91916" y="45021"/>
                </a:lnTo>
                <a:lnTo>
                  <a:pt x="134112" y="16256"/>
                </a:lnTo>
                <a:lnTo>
                  <a:pt x="12915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91489" y="1941398"/>
            <a:ext cx="588200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  <a:tab pos="4890135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…</a:t>
            </a:r>
            <a:r>
              <a:rPr dirty="0" sz="3200" spc="-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1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1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3200" spc="-10">
                <a:solidFill>
                  <a:srgbClr val="585858"/>
                </a:solidFill>
                <a:latin typeface="Gulim"/>
                <a:cs typeface="Gulim"/>
              </a:rPr>
              <a:t>이</a:t>
            </a:r>
            <a:r>
              <a:rPr dirty="0" sz="3200" spc="-21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19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9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r>
              <a:rPr dirty="0" baseline="-15366" sz="3525" spc="13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30732" sz="3525" spc="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30732" sz="3525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4615815" y="2826385"/>
            <a:ext cx="3034665" cy="491490"/>
          </a:xfrm>
          <a:custGeom>
            <a:avLst/>
            <a:gdLst/>
            <a:ahLst/>
            <a:cxnLst/>
            <a:rect l="l" t="t" r="r" b="b"/>
            <a:pathLst>
              <a:path w="3034665" h="491489">
                <a:moveTo>
                  <a:pt x="2905252" y="0"/>
                </a:moveTo>
                <a:lnTo>
                  <a:pt x="2900171" y="16255"/>
                </a:lnTo>
                <a:lnTo>
                  <a:pt x="2922795" y="27971"/>
                </a:lnTo>
                <a:lnTo>
                  <a:pt x="2942478" y="45021"/>
                </a:lnTo>
                <a:lnTo>
                  <a:pt x="2973069" y="95123"/>
                </a:lnTo>
                <a:lnTo>
                  <a:pt x="2991643" y="163226"/>
                </a:lnTo>
                <a:lnTo>
                  <a:pt x="2996287" y="202779"/>
                </a:lnTo>
                <a:lnTo>
                  <a:pt x="2997835" y="245999"/>
                </a:lnTo>
                <a:lnTo>
                  <a:pt x="2996287" y="289052"/>
                </a:lnTo>
                <a:lnTo>
                  <a:pt x="2991643" y="328485"/>
                </a:lnTo>
                <a:lnTo>
                  <a:pt x="2973069" y="396493"/>
                </a:lnTo>
                <a:lnTo>
                  <a:pt x="2942478" y="446484"/>
                </a:lnTo>
                <a:lnTo>
                  <a:pt x="2900171" y="475234"/>
                </a:lnTo>
                <a:lnTo>
                  <a:pt x="2905252" y="491489"/>
                </a:lnTo>
                <a:lnTo>
                  <a:pt x="2960100" y="462264"/>
                </a:lnTo>
                <a:lnTo>
                  <a:pt x="3000756" y="407035"/>
                </a:lnTo>
                <a:lnTo>
                  <a:pt x="3015424" y="371439"/>
                </a:lnTo>
                <a:lnTo>
                  <a:pt x="3025902" y="332676"/>
                </a:lnTo>
                <a:lnTo>
                  <a:pt x="3032188" y="290770"/>
                </a:lnTo>
                <a:lnTo>
                  <a:pt x="3034284" y="245744"/>
                </a:lnTo>
                <a:lnTo>
                  <a:pt x="3032188" y="200719"/>
                </a:lnTo>
                <a:lnTo>
                  <a:pt x="3025902" y="158813"/>
                </a:lnTo>
                <a:lnTo>
                  <a:pt x="3015424" y="120050"/>
                </a:lnTo>
                <a:lnTo>
                  <a:pt x="3000756" y="84454"/>
                </a:lnTo>
                <a:lnTo>
                  <a:pt x="2960100" y="29225"/>
                </a:lnTo>
                <a:lnTo>
                  <a:pt x="2934444" y="11356"/>
                </a:lnTo>
                <a:lnTo>
                  <a:pt x="2905252" y="0"/>
                </a:lnTo>
                <a:close/>
              </a:path>
              <a:path w="3034665" h="491489">
                <a:moveTo>
                  <a:pt x="129159" y="0"/>
                </a:moveTo>
                <a:lnTo>
                  <a:pt x="74310" y="29225"/>
                </a:lnTo>
                <a:lnTo>
                  <a:pt x="33655" y="84454"/>
                </a:lnTo>
                <a:lnTo>
                  <a:pt x="18913" y="120050"/>
                </a:lnTo>
                <a:lnTo>
                  <a:pt x="8397" y="158813"/>
                </a:lnTo>
                <a:lnTo>
                  <a:pt x="2097" y="200719"/>
                </a:lnTo>
                <a:lnTo>
                  <a:pt x="0" y="245744"/>
                </a:lnTo>
                <a:lnTo>
                  <a:pt x="2097" y="290770"/>
                </a:lnTo>
                <a:lnTo>
                  <a:pt x="8397" y="332676"/>
                </a:lnTo>
                <a:lnTo>
                  <a:pt x="18913" y="371439"/>
                </a:lnTo>
                <a:lnTo>
                  <a:pt x="33655" y="407035"/>
                </a:lnTo>
                <a:lnTo>
                  <a:pt x="74310" y="462264"/>
                </a:lnTo>
                <a:lnTo>
                  <a:pt x="129159" y="491489"/>
                </a:lnTo>
                <a:lnTo>
                  <a:pt x="134112" y="475234"/>
                </a:lnTo>
                <a:lnTo>
                  <a:pt x="111561" y="463520"/>
                </a:lnTo>
                <a:lnTo>
                  <a:pt x="91916" y="446484"/>
                </a:lnTo>
                <a:lnTo>
                  <a:pt x="61340" y="396493"/>
                </a:lnTo>
                <a:lnTo>
                  <a:pt x="42767" y="328485"/>
                </a:lnTo>
                <a:lnTo>
                  <a:pt x="38123" y="289051"/>
                </a:lnTo>
                <a:lnTo>
                  <a:pt x="36575" y="245999"/>
                </a:lnTo>
                <a:lnTo>
                  <a:pt x="38123" y="202779"/>
                </a:lnTo>
                <a:lnTo>
                  <a:pt x="42767" y="163226"/>
                </a:lnTo>
                <a:lnTo>
                  <a:pt x="61340" y="95123"/>
                </a:lnTo>
                <a:lnTo>
                  <a:pt x="91916" y="45021"/>
                </a:lnTo>
                <a:lnTo>
                  <a:pt x="134112" y="16255"/>
                </a:lnTo>
                <a:lnTo>
                  <a:pt x="12915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051805" y="2978277"/>
            <a:ext cx="51562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48689" y="2767964"/>
            <a:ext cx="414718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481965" algn="l"/>
                <a:tab pos="3614420" algn="l"/>
              </a:tabLst>
            </a:pPr>
            <a:r>
              <a:rPr dirty="0" sz="3200" spc="-50">
                <a:solidFill>
                  <a:srgbClr val="9E7B09"/>
                </a:solidFill>
                <a:latin typeface="Cambria Math"/>
                <a:cs typeface="Cambria Math"/>
              </a:rPr>
              <a:t>-</a:t>
            </a:r>
            <a:r>
              <a:rPr dirty="0" sz="3200">
                <a:solidFill>
                  <a:srgbClr val="9E7B09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-15366" sz="3525" spc="40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dirty="0" sz="3200" spc="-3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dirty="0" sz="3200" spc="-3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baseline="-15366" sz="3525" spc="48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dirty="0" sz="3200" spc="-4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6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2604" sz="4800" spc="405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dirty="0" baseline="30732" sz="3525" spc="40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baseline="30732" sz="3525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596382" y="1959521"/>
            <a:ext cx="1117600" cy="1322705"/>
          </a:xfrm>
          <a:prstGeom prst="rect">
            <a:avLst/>
          </a:prstGeom>
        </p:spPr>
        <p:txBody>
          <a:bodyPr wrap="square" lIns="0" tIns="201930" rIns="0" bIns="0" rtlCol="0" vert="horz">
            <a:spAutoFit/>
          </a:bodyPr>
          <a:lstStyle/>
          <a:p>
            <a:pPr marL="701675">
              <a:lnSpc>
                <a:spcPct val="100000"/>
              </a:lnSpc>
              <a:spcBef>
                <a:spcPts val="1590"/>
              </a:spcBef>
            </a:pPr>
            <a:r>
              <a:rPr dirty="0" sz="2350" spc="1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endParaRPr sz="235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2060"/>
              </a:spcBef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15366" sz="3525" spc="40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5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2604" sz="4800" spc="405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dirty="0" baseline="30732" sz="3525" spc="40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baseline="30732" sz="3525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482841" y="2978277"/>
            <a:ext cx="89789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780415" algn="l"/>
              </a:tabLst>
            </a:pPr>
            <a:r>
              <a:rPr dirty="0" sz="23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r>
              <a:rPr dirty="0" sz="23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350" spc="2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027671" y="2603373"/>
            <a:ext cx="49784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baseline="-22569" sz="4800" spc="135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sz="2350" spc="9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702165" y="199771"/>
            <a:ext cx="240792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475">
                <a:solidFill>
                  <a:srgbClr val="684107"/>
                </a:solidFill>
                <a:latin typeface="Gulim"/>
                <a:cs typeface="Gulim"/>
              </a:rPr>
              <a:t>합과평균의확률분포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373379" y="1488947"/>
            <a:ext cx="8772525" cy="2251075"/>
          </a:xfrm>
          <a:custGeom>
            <a:avLst/>
            <a:gdLst/>
            <a:ahLst/>
            <a:cxnLst/>
            <a:rect l="l" t="t" r="r" b="b"/>
            <a:pathLst>
              <a:path w="8772525" h="2251075">
                <a:moveTo>
                  <a:pt x="0" y="2250947"/>
                </a:moveTo>
                <a:lnTo>
                  <a:pt x="8772144" y="2250947"/>
                </a:lnTo>
                <a:lnTo>
                  <a:pt x="8772144" y="0"/>
                </a:lnTo>
                <a:lnTo>
                  <a:pt x="0" y="0"/>
                </a:lnTo>
                <a:lnTo>
                  <a:pt x="0" y="2250947"/>
                </a:lnTo>
                <a:close/>
              </a:path>
            </a:pathLst>
          </a:custGeom>
          <a:ln w="64007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0022" y="659637"/>
              <a:ext cx="1805939" cy="4632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4944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dirty="0" spc="-475"/>
              <a:t>합과평균의확률분포</a:t>
            </a:r>
          </a:p>
        </p:txBody>
      </p:sp>
      <p:grpSp>
        <p:nvGrpSpPr>
          <p:cNvPr id="15" name="object 15" descr=""/>
          <p:cNvGrpSpPr/>
          <p:nvPr/>
        </p:nvGrpSpPr>
        <p:grpSpPr>
          <a:xfrm>
            <a:off x="605027" y="1801367"/>
            <a:ext cx="8731250" cy="932815"/>
            <a:chOff x="605027" y="1801367"/>
            <a:chExt cx="8731250" cy="932815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027" y="1801367"/>
              <a:ext cx="8730996" cy="93268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078355" y="2096388"/>
              <a:ext cx="1103630" cy="377190"/>
            </a:xfrm>
            <a:custGeom>
              <a:avLst/>
              <a:gdLst/>
              <a:ahLst/>
              <a:cxnLst/>
              <a:rect l="l" t="t" r="r" b="b"/>
              <a:pathLst>
                <a:path w="1103630" h="377189">
                  <a:moveTo>
                    <a:pt x="982980" y="0"/>
                  </a:moveTo>
                  <a:lnTo>
                    <a:pt x="977645" y="15239"/>
                  </a:lnTo>
                  <a:lnTo>
                    <a:pt x="999458" y="24691"/>
                  </a:lnTo>
                  <a:lnTo>
                    <a:pt x="1018222" y="37798"/>
                  </a:lnTo>
                  <a:lnTo>
                    <a:pt x="1046607" y="74930"/>
                  </a:lnTo>
                  <a:lnTo>
                    <a:pt x="1063291" y="125031"/>
                  </a:lnTo>
                  <a:lnTo>
                    <a:pt x="1068832" y="186562"/>
                  </a:lnTo>
                  <a:lnTo>
                    <a:pt x="1067429" y="219785"/>
                  </a:lnTo>
                  <a:lnTo>
                    <a:pt x="1056241" y="277038"/>
                  </a:lnTo>
                  <a:lnTo>
                    <a:pt x="1033841" y="321831"/>
                  </a:lnTo>
                  <a:lnTo>
                    <a:pt x="999706" y="352069"/>
                  </a:lnTo>
                  <a:lnTo>
                    <a:pt x="978281" y="361569"/>
                  </a:lnTo>
                  <a:lnTo>
                    <a:pt x="982980" y="376809"/>
                  </a:lnTo>
                  <a:lnTo>
                    <a:pt x="1034430" y="352726"/>
                  </a:lnTo>
                  <a:lnTo>
                    <a:pt x="1072261" y="311023"/>
                  </a:lnTo>
                  <a:lnTo>
                    <a:pt x="1095470" y="255079"/>
                  </a:lnTo>
                  <a:lnTo>
                    <a:pt x="1103249" y="188468"/>
                  </a:lnTo>
                  <a:lnTo>
                    <a:pt x="1101298" y="153943"/>
                  </a:lnTo>
                  <a:lnTo>
                    <a:pt x="1085728" y="92706"/>
                  </a:lnTo>
                  <a:lnTo>
                    <a:pt x="1054917" y="42844"/>
                  </a:lnTo>
                  <a:lnTo>
                    <a:pt x="1010340" y="9836"/>
                  </a:lnTo>
                  <a:lnTo>
                    <a:pt x="982980" y="0"/>
                  </a:lnTo>
                  <a:close/>
                </a:path>
                <a:path w="1103630" h="377189">
                  <a:moveTo>
                    <a:pt x="120268" y="0"/>
                  </a:moveTo>
                  <a:lnTo>
                    <a:pt x="68929" y="24114"/>
                  </a:lnTo>
                  <a:lnTo>
                    <a:pt x="31114" y="66039"/>
                  </a:lnTo>
                  <a:lnTo>
                    <a:pt x="7794" y="122015"/>
                  </a:lnTo>
                  <a:lnTo>
                    <a:pt x="0" y="188468"/>
                  </a:lnTo>
                  <a:lnTo>
                    <a:pt x="1930" y="223119"/>
                  </a:lnTo>
                  <a:lnTo>
                    <a:pt x="17412" y="284372"/>
                  </a:lnTo>
                  <a:lnTo>
                    <a:pt x="48206" y="334071"/>
                  </a:lnTo>
                  <a:lnTo>
                    <a:pt x="92835" y="366976"/>
                  </a:lnTo>
                  <a:lnTo>
                    <a:pt x="120268" y="376809"/>
                  </a:lnTo>
                  <a:lnTo>
                    <a:pt x="124968" y="361569"/>
                  </a:lnTo>
                  <a:lnTo>
                    <a:pt x="103489" y="352069"/>
                  </a:lnTo>
                  <a:lnTo>
                    <a:pt x="84962" y="338820"/>
                  </a:lnTo>
                  <a:lnTo>
                    <a:pt x="56768" y="301116"/>
                  </a:lnTo>
                  <a:lnTo>
                    <a:pt x="39973" y="249936"/>
                  </a:lnTo>
                  <a:lnTo>
                    <a:pt x="34417" y="186562"/>
                  </a:lnTo>
                  <a:lnTo>
                    <a:pt x="35802" y="154368"/>
                  </a:lnTo>
                  <a:lnTo>
                    <a:pt x="46954" y="98552"/>
                  </a:lnTo>
                  <a:lnTo>
                    <a:pt x="69435" y="54548"/>
                  </a:lnTo>
                  <a:lnTo>
                    <a:pt x="103864" y="24691"/>
                  </a:lnTo>
                  <a:lnTo>
                    <a:pt x="125602" y="15239"/>
                  </a:lnTo>
                  <a:lnTo>
                    <a:pt x="12026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687323" y="1306067"/>
            <a:ext cx="1572895" cy="47244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marL="447040">
              <a:lnSpc>
                <a:spcPct val="100000"/>
              </a:lnSpc>
              <a:spcBef>
                <a:spcPts val="795"/>
              </a:spcBef>
            </a:pPr>
            <a:r>
              <a:rPr dirty="0" sz="2000" spc="-185">
                <a:latin typeface="Gulim"/>
                <a:cs typeface="Gulim"/>
              </a:rPr>
              <a:t>예</a:t>
            </a:r>
            <a:r>
              <a:rPr dirty="0" sz="2000" spc="-160">
                <a:latin typeface="Gulim"/>
                <a:cs typeface="Gulim"/>
              </a:rPr>
              <a:t> </a:t>
            </a:r>
            <a:r>
              <a:rPr dirty="0" sz="2000" spc="-25">
                <a:latin typeface="Gulim"/>
                <a:cs typeface="Gulim"/>
              </a:rPr>
              <a:t>4.7</a:t>
            </a:r>
            <a:endParaRPr sz="2000">
              <a:latin typeface="Gulim"/>
              <a:cs typeface="Gulim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605027" y="1801367"/>
            <a:ext cx="8731250" cy="932815"/>
          </a:xfrm>
          <a:prstGeom prst="rect">
            <a:avLst/>
          </a:prstGeom>
          <a:ln w="9144">
            <a:solidFill>
              <a:srgbClr val="E36C6C"/>
            </a:solidFill>
          </a:ln>
        </p:spPr>
        <p:txBody>
          <a:bodyPr wrap="square" lIns="0" tIns="193040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1520"/>
              </a:spcBef>
              <a:tabLst>
                <a:tab pos="1606550" algn="l"/>
                <a:tab pos="2623185" algn="l"/>
              </a:tabLst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15366" sz="3525" spc="54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 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𝜇,</a:t>
            </a:r>
            <a:r>
              <a:rPr dirty="0" sz="3200" spc="-9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8368" sz="3525" spc="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1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14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40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dirty="0" sz="3200" spc="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-15366" sz="3525" spc="419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dirty="0" sz="3200" spc="-4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dirty="0" sz="3200" spc="-4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baseline="-15366" sz="3525" spc="-3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85">
                <a:solidFill>
                  <a:srgbClr val="585858"/>
                </a:solidFill>
                <a:latin typeface="Gulim"/>
                <a:cs typeface="Gulim"/>
              </a:rPr>
              <a:t>확률분포는</a:t>
            </a:r>
            <a:r>
              <a:rPr dirty="0" sz="3200" spc="-85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0022" y="659637"/>
              <a:ext cx="1805939" cy="4632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4944" y="659637"/>
              <a:ext cx="1444752" cy="463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5376" y="659637"/>
              <a:ext cx="1806321" cy="463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5616066" y="2007235"/>
            <a:ext cx="1191895" cy="377190"/>
          </a:xfrm>
          <a:custGeom>
            <a:avLst/>
            <a:gdLst/>
            <a:ahLst/>
            <a:cxnLst/>
            <a:rect l="l" t="t" r="r" b="b"/>
            <a:pathLst>
              <a:path w="1191895" h="377189">
                <a:moveTo>
                  <a:pt x="1071372" y="0"/>
                </a:moveTo>
                <a:lnTo>
                  <a:pt x="1065911" y="15239"/>
                </a:lnTo>
                <a:lnTo>
                  <a:pt x="1087723" y="24745"/>
                </a:lnTo>
                <a:lnTo>
                  <a:pt x="1106487" y="37846"/>
                </a:lnTo>
                <a:lnTo>
                  <a:pt x="1134872" y="74929"/>
                </a:lnTo>
                <a:lnTo>
                  <a:pt x="1151556" y="125079"/>
                </a:lnTo>
                <a:lnTo>
                  <a:pt x="1157097" y="186562"/>
                </a:lnTo>
                <a:lnTo>
                  <a:pt x="1155711" y="219805"/>
                </a:lnTo>
                <a:lnTo>
                  <a:pt x="1144559" y="277145"/>
                </a:lnTo>
                <a:lnTo>
                  <a:pt x="1122124" y="321885"/>
                </a:lnTo>
                <a:lnTo>
                  <a:pt x="1088024" y="352071"/>
                </a:lnTo>
                <a:lnTo>
                  <a:pt x="1066546" y="361568"/>
                </a:lnTo>
                <a:lnTo>
                  <a:pt x="1071372" y="376936"/>
                </a:lnTo>
                <a:lnTo>
                  <a:pt x="1122711" y="352742"/>
                </a:lnTo>
                <a:lnTo>
                  <a:pt x="1160526" y="311023"/>
                </a:lnTo>
                <a:lnTo>
                  <a:pt x="1183782" y="255142"/>
                </a:lnTo>
                <a:lnTo>
                  <a:pt x="1191514" y="188594"/>
                </a:lnTo>
                <a:lnTo>
                  <a:pt x="1189581" y="154015"/>
                </a:lnTo>
                <a:lnTo>
                  <a:pt x="1174047" y="92761"/>
                </a:lnTo>
                <a:lnTo>
                  <a:pt x="1143184" y="42898"/>
                </a:lnTo>
                <a:lnTo>
                  <a:pt x="1098659" y="9854"/>
                </a:lnTo>
                <a:lnTo>
                  <a:pt x="1071372" y="0"/>
                </a:lnTo>
                <a:close/>
              </a:path>
              <a:path w="1191895" h="377189">
                <a:moveTo>
                  <a:pt x="120142" y="0"/>
                </a:moveTo>
                <a:lnTo>
                  <a:pt x="68849" y="24161"/>
                </a:lnTo>
                <a:lnTo>
                  <a:pt x="30987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3" y="334073"/>
                </a:lnTo>
                <a:lnTo>
                  <a:pt x="92710" y="367029"/>
                </a:lnTo>
                <a:lnTo>
                  <a:pt x="120142" y="376936"/>
                </a:lnTo>
                <a:lnTo>
                  <a:pt x="124968" y="361568"/>
                </a:lnTo>
                <a:lnTo>
                  <a:pt x="103487" y="352071"/>
                </a:lnTo>
                <a:lnTo>
                  <a:pt x="84947" y="338836"/>
                </a:lnTo>
                <a:lnTo>
                  <a:pt x="56642" y="301243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386"/>
                </a:lnTo>
                <a:lnTo>
                  <a:pt x="46880" y="98605"/>
                </a:lnTo>
                <a:lnTo>
                  <a:pt x="69361" y="54566"/>
                </a:lnTo>
                <a:lnTo>
                  <a:pt x="103755" y="24745"/>
                </a:lnTo>
                <a:lnTo>
                  <a:pt x="125475" y="15239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832002" y="1892045"/>
            <a:ext cx="587756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  <a:tab pos="4917440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dirty="0" sz="3200" spc="-18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1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1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3200" spc="-10">
                <a:solidFill>
                  <a:srgbClr val="585858"/>
                </a:solidFill>
                <a:latin typeface="Gulim"/>
                <a:cs typeface="Gulim"/>
              </a:rPr>
              <a:t>이</a:t>
            </a:r>
            <a:r>
              <a:rPr dirty="0" sz="3200" spc="-20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95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95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𝜇</a:t>
            </a:r>
            <a:r>
              <a:rPr dirty="0" sz="3200" spc="7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8368" sz="3525" spc="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28368" sz="3525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710434" y="2585973"/>
            <a:ext cx="1073150" cy="671195"/>
          </a:xfrm>
          <a:custGeom>
            <a:avLst/>
            <a:gdLst/>
            <a:ahLst/>
            <a:cxnLst/>
            <a:rect l="l" t="t" r="r" b="b"/>
            <a:pathLst>
              <a:path w="1073150" h="671195">
                <a:moveTo>
                  <a:pt x="151384" y="16002"/>
                </a:moveTo>
                <a:lnTo>
                  <a:pt x="113372" y="20459"/>
                </a:lnTo>
                <a:lnTo>
                  <a:pt x="85255" y="47942"/>
                </a:lnTo>
                <a:lnTo>
                  <a:pt x="60553" y="82486"/>
                </a:lnTo>
                <a:lnTo>
                  <a:pt x="39243" y="124079"/>
                </a:lnTo>
                <a:lnTo>
                  <a:pt x="22072" y="171094"/>
                </a:lnTo>
                <a:lnTo>
                  <a:pt x="9804" y="221983"/>
                </a:lnTo>
                <a:lnTo>
                  <a:pt x="2451" y="276771"/>
                </a:lnTo>
                <a:lnTo>
                  <a:pt x="0" y="335407"/>
                </a:lnTo>
                <a:lnTo>
                  <a:pt x="2451" y="393776"/>
                </a:lnTo>
                <a:lnTo>
                  <a:pt x="9804" y="448475"/>
                </a:lnTo>
                <a:lnTo>
                  <a:pt x="22072" y="499503"/>
                </a:lnTo>
                <a:lnTo>
                  <a:pt x="39243" y="546862"/>
                </a:lnTo>
                <a:lnTo>
                  <a:pt x="60553" y="588721"/>
                </a:lnTo>
                <a:lnTo>
                  <a:pt x="85255" y="623417"/>
                </a:lnTo>
                <a:lnTo>
                  <a:pt x="113372" y="650913"/>
                </a:lnTo>
                <a:lnTo>
                  <a:pt x="144907" y="671195"/>
                </a:lnTo>
                <a:lnTo>
                  <a:pt x="151384" y="655320"/>
                </a:lnTo>
                <a:lnTo>
                  <a:pt x="126161" y="634911"/>
                </a:lnTo>
                <a:lnTo>
                  <a:pt x="103847" y="608317"/>
                </a:lnTo>
                <a:lnTo>
                  <a:pt x="84442" y="575513"/>
                </a:lnTo>
                <a:lnTo>
                  <a:pt x="67945" y="536448"/>
                </a:lnTo>
                <a:lnTo>
                  <a:pt x="54838" y="492328"/>
                </a:lnTo>
                <a:lnTo>
                  <a:pt x="45478" y="444169"/>
                </a:lnTo>
                <a:lnTo>
                  <a:pt x="39839" y="391985"/>
                </a:lnTo>
                <a:lnTo>
                  <a:pt x="37973" y="335788"/>
                </a:lnTo>
                <a:lnTo>
                  <a:pt x="39865" y="278739"/>
                </a:lnTo>
                <a:lnTo>
                  <a:pt x="45567" y="226060"/>
                </a:lnTo>
                <a:lnTo>
                  <a:pt x="55054" y="177774"/>
                </a:lnTo>
                <a:lnTo>
                  <a:pt x="68326" y="133858"/>
                </a:lnTo>
                <a:lnTo>
                  <a:pt x="84874" y="95262"/>
                </a:lnTo>
                <a:lnTo>
                  <a:pt x="126403" y="36322"/>
                </a:lnTo>
                <a:lnTo>
                  <a:pt x="151384" y="16002"/>
                </a:lnTo>
                <a:close/>
              </a:path>
              <a:path w="1073150" h="671195">
                <a:moveTo>
                  <a:pt x="908431" y="322580"/>
                </a:moveTo>
                <a:lnTo>
                  <a:pt x="548767" y="322580"/>
                </a:lnTo>
                <a:lnTo>
                  <a:pt x="548767" y="348488"/>
                </a:lnTo>
                <a:lnTo>
                  <a:pt x="908431" y="348488"/>
                </a:lnTo>
                <a:lnTo>
                  <a:pt x="908431" y="322580"/>
                </a:lnTo>
                <a:close/>
              </a:path>
              <a:path w="1073150" h="671195">
                <a:moveTo>
                  <a:pt x="1072896" y="335407"/>
                </a:moveTo>
                <a:lnTo>
                  <a:pt x="1070432" y="276771"/>
                </a:lnTo>
                <a:lnTo>
                  <a:pt x="1063078" y="221983"/>
                </a:lnTo>
                <a:lnTo>
                  <a:pt x="1050810" y="171094"/>
                </a:lnTo>
                <a:lnTo>
                  <a:pt x="1033653" y="124079"/>
                </a:lnTo>
                <a:lnTo>
                  <a:pt x="1012329" y="82486"/>
                </a:lnTo>
                <a:lnTo>
                  <a:pt x="987615" y="47942"/>
                </a:lnTo>
                <a:lnTo>
                  <a:pt x="959459" y="20459"/>
                </a:lnTo>
                <a:lnTo>
                  <a:pt x="927862" y="0"/>
                </a:lnTo>
                <a:lnTo>
                  <a:pt x="921512" y="16002"/>
                </a:lnTo>
                <a:lnTo>
                  <a:pt x="946556" y="36322"/>
                </a:lnTo>
                <a:lnTo>
                  <a:pt x="968768" y="62738"/>
                </a:lnTo>
                <a:lnTo>
                  <a:pt x="1004697" y="133858"/>
                </a:lnTo>
                <a:lnTo>
                  <a:pt x="1017930" y="177774"/>
                </a:lnTo>
                <a:lnTo>
                  <a:pt x="1027379" y="226060"/>
                </a:lnTo>
                <a:lnTo>
                  <a:pt x="1033030" y="278739"/>
                </a:lnTo>
                <a:lnTo>
                  <a:pt x="1034923" y="335788"/>
                </a:lnTo>
                <a:lnTo>
                  <a:pt x="1033030" y="391985"/>
                </a:lnTo>
                <a:lnTo>
                  <a:pt x="1027391" y="444169"/>
                </a:lnTo>
                <a:lnTo>
                  <a:pt x="1017981" y="492328"/>
                </a:lnTo>
                <a:lnTo>
                  <a:pt x="1004824" y="536448"/>
                </a:lnTo>
                <a:lnTo>
                  <a:pt x="988339" y="575513"/>
                </a:lnTo>
                <a:lnTo>
                  <a:pt x="946708" y="634911"/>
                </a:lnTo>
                <a:lnTo>
                  <a:pt x="921512" y="655320"/>
                </a:lnTo>
                <a:lnTo>
                  <a:pt x="927862" y="671195"/>
                </a:lnTo>
                <a:lnTo>
                  <a:pt x="987615" y="623417"/>
                </a:lnTo>
                <a:lnTo>
                  <a:pt x="1012329" y="588721"/>
                </a:lnTo>
                <a:lnTo>
                  <a:pt x="1033653" y="546862"/>
                </a:lnTo>
                <a:lnTo>
                  <a:pt x="1050810" y="499503"/>
                </a:lnTo>
                <a:lnTo>
                  <a:pt x="1063078" y="448475"/>
                </a:lnTo>
                <a:lnTo>
                  <a:pt x="1070432" y="393776"/>
                </a:lnTo>
                <a:lnTo>
                  <a:pt x="1072896" y="33540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340353" y="2931667"/>
            <a:ext cx="20574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11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187061" y="2908553"/>
            <a:ext cx="628015" cy="543560"/>
          </a:xfrm>
          <a:custGeom>
            <a:avLst/>
            <a:gdLst/>
            <a:ahLst/>
            <a:cxnLst/>
            <a:rect l="l" t="t" r="r" b="b"/>
            <a:pathLst>
              <a:path w="628014" h="543560">
                <a:moveTo>
                  <a:pt x="480060" y="309372"/>
                </a:moveTo>
                <a:lnTo>
                  <a:pt x="320675" y="309372"/>
                </a:lnTo>
                <a:lnTo>
                  <a:pt x="320675" y="308737"/>
                </a:lnTo>
                <a:lnTo>
                  <a:pt x="290322" y="308737"/>
                </a:lnTo>
                <a:lnTo>
                  <a:pt x="231521" y="512064"/>
                </a:lnTo>
                <a:lnTo>
                  <a:pt x="189484" y="419608"/>
                </a:lnTo>
                <a:lnTo>
                  <a:pt x="150495" y="437515"/>
                </a:lnTo>
                <a:lnTo>
                  <a:pt x="154178" y="446405"/>
                </a:lnTo>
                <a:lnTo>
                  <a:pt x="174244" y="437515"/>
                </a:lnTo>
                <a:lnTo>
                  <a:pt x="223520" y="543433"/>
                </a:lnTo>
                <a:lnTo>
                  <a:pt x="235077" y="543433"/>
                </a:lnTo>
                <a:lnTo>
                  <a:pt x="299212" y="324612"/>
                </a:lnTo>
                <a:lnTo>
                  <a:pt x="480060" y="324612"/>
                </a:lnTo>
                <a:lnTo>
                  <a:pt x="480060" y="309372"/>
                </a:lnTo>
                <a:close/>
              </a:path>
              <a:path w="628014" h="543560">
                <a:moveTo>
                  <a:pt x="627888" y="0"/>
                </a:moveTo>
                <a:lnTo>
                  <a:pt x="0" y="0"/>
                </a:lnTo>
                <a:lnTo>
                  <a:pt x="0" y="25908"/>
                </a:lnTo>
                <a:lnTo>
                  <a:pt x="627888" y="25908"/>
                </a:lnTo>
                <a:lnTo>
                  <a:pt x="62788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333365" y="2789936"/>
            <a:ext cx="346710" cy="683895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05"/>
              </a:spcBef>
            </a:pPr>
            <a:r>
              <a:rPr dirty="0" u="heavy" sz="1900" spc="16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900" spc="17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mbria Math"/>
                <a:cs typeface="Cambria Math"/>
              </a:rPr>
              <a:t>𝜎 </a:t>
            </a:r>
            <a:endParaRPr sz="1900">
              <a:latin typeface="Cambria Math"/>
              <a:cs typeface="Cambria Math"/>
            </a:endParaRPr>
          </a:p>
          <a:p>
            <a:pPr algn="r" marR="5715">
              <a:lnSpc>
                <a:spcPct val="100000"/>
              </a:lnSpc>
              <a:spcBef>
                <a:spcPts val="315"/>
              </a:spcBef>
            </a:pPr>
            <a:r>
              <a:rPr dirty="0" sz="1900" spc="21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692010" y="2732658"/>
            <a:ext cx="801370" cy="377190"/>
          </a:xfrm>
          <a:custGeom>
            <a:avLst/>
            <a:gdLst/>
            <a:ahLst/>
            <a:cxnLst/>
            <a:rect l="l" t="t" r="r" b="b"/>
            <a:pathLst>
              <a:path w="801370" h="377189">
                <a:moveTo>
                  <a:pt x="681228" y="0"/>
                </a:moveTo>
                <a:lnTo>
                  <a:pt x="675767" y="15239"/>
                </a:lnTo>
                <a:lnTo>
                  <a:pt x="697579" y="24745"/>
                </a:lnTo>
                <a:lnTo>
                  <a:pt x="716343" y="37846"/>
                </a:lnTo>
                <a:lnTo>
                  <a:pt x="744728" y="74929"/>
                </a:lnTo>
                <a:lnTo>
                  <a:pt x="761412" y="125079"/>
                </a:lnTo>
                <a:lnTo>
                  <a:pt x="766953" y="186562"/>
                </a:lnTo>
                <a:lnTo>
                  <a:pt x="765567" y="219805"/>
                </a:lnTo>
                <a:lnTo>
                  <a:pt x="754415" y="277145"/>
                </a:lnTo>
                <a:lnTo>
                  <a:pt x="731980" y="321885"/>
                </a:lnTo>
                <a:lnTo>
                  <a:pt x="697880" y="352071"/>
                </a:lnTo>
                <a:lnTo>
                  <a:pt x="676402" y="361568"/>
                </a:lnTo>
                <a:lnTo>
                  <a:pt x="681228" y="376936"/>
                </a:lnTo>
                <a:lnTo>
                  <a:pt x="732567" y="352742"/>
                </a:lnTo>
                <a:lnTo>
                  <a:pt x="770382" y="311023"/>
                </a:lnTo>
                <a:lnTo>
                  <a:pt x="793638" y="255142"/>
                </a:lnTo>
                <a:lnTo>
                  <a:pt x="801370" y="188594"/>
                </a:lnTo>
                <a:lnTo>
                  <a:pt x="799437" y="154015"/>
                </a:lnTo>
                <a:lnTo>
                  <a:pt x="783903" y="92761"/>
                </a:lnTo>
                <a:lnTo>
                  <a:pt x="753040" y="42898"/>
                </a:lnTo>
                <a:lnTo>
                  <a:pt x="708515" y="9854"/>
                </a:lnTo>
                <a:lnTo>
                  <a:pt x="681228" y="0"/>
                </a:lnTo>
                <a:close/>
              </a:path>
              <a:path w="801370" h="377189">
                <a:moveTo>
                  <a:pt x="120142" y="0"/>
                </a:moveTo>
                <a:lnTo>
                  <a:pt x="68849" y="24161"/>
                </a:lnTo>
                <a:lnTo>
                  <a:pt x="30988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3" y="334073"/>
                </a:lnTo>
                <a:lnTo>
                  <a:pt x="92710" y="367029"/>
                </a:lnTo>
                <a:lnTo>
                  <a:pt x="120142" y="376936"/>
                </a:lnTo>
                <a:lnTo>
                  <a:pt x="124968" y="361568"/>
                </a:lnTo>
                <a:lnTo>
                  <a:pt x="103487" y="352071"/>
                </a:lnTo>
                <a:lnTo>
                  <a:pt x="84947" y="338835"/>
                </a:lnTo>
                <a:lnTo>
                  <a:pt x="56642" y="301243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386"/>
                </a:lnTo>
                <a:lnTo>
                  <a:pt x="46880" y="98605"/>
                </a:lnTo>
                <a:lnTo>
                  <a:pt x="69361" y="54566"/>
                </a:lnTo>
                <a:lnTo>
                  <a:pt x="103755" y="24745"/>
                </a:lnTo>
                <a:lnTo>
                  <a:pt x="125475" y="15239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276477" y="2617724"/>
            <a:ext cx="613537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598930" algn="l"/>
                <a:tab pos="2882265" algn="l"/>
                <a:tab pos="4693920" algn="l"/>
                <a:tab pos="5549265" algn="l"/>
              </a:tabLst>
            </a:pPr>
            <a:r>
              <a:rPr dirty="0" sz="3200">
                <a:solidFill>
                  <a:srgbClr val="AB492E"/>
                </a:solidFill>
                <a:latin typeface="Arial"/>
                <a:cs typeface="Arial"/>
              </a:rPr>
              <a:t>-</a:t>
            </a:r>
            <a:r>
              <a:rPr dirty="0" sz="3200" spc="-5">
                <a:solidFill>
                  <a:srgbClr val="AB492E"/>
                </a:solidFill>
                <a:latin typeface="Arial"/>
                <a:cs typeface="Arial"/>
              </a:rPr>
              <a:t> </a:t>
            </a:r>
            <a:r>
              <a:rPr dirty="0" sz="3200" spc="-135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10416" sz="4800" spc="-1552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baseline="10416" sz="4800" spc="19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dirty="0" sz="3200" spc="-1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𝜇,</a:t>
            </a:r>
            <a:r>
              <a:rPr dirty="0" sz="3200" spc="-11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43735" sz="3525" spc="179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80409" sz="2850" spc="179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80409" sz="28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AB492E"/>
                </a:solidFill>
                <a:latin typeface="Arial"/>
                <a:cs typeface="Arial"/>
              </a:rPr>
              <a:t>-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𝑍</a:t>
            </a:r>
            <a:r>
              <a:rPr dirty="0" sz="3200" spc="2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43735" sz="3525" spc="-145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53191" sz="3525" spc="-1027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baseline="43735" sz="3525" spc="-112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baseline="43735" sz="3525" spc="600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r>
              <a:rPr dirty="0" baseline="43735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~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0,1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632950">
              <a:lnSpc>
                <a:spcPct val="100000"/>
              </a:lnSpc>
              <a:spcBef>
                <a:spcPts val="95"/>
              </a:spcBef>
            </a:pPr>
            <a:r>
              <a:rPr dirty="0" spc="-475"/>
              <a:t>합과평균의확률분포</a:t>
            </a:r>
          </a:p>
        </p:txBody>
      </p:sp>
      <p:sp>
        <p:nvSpPr>
          <p:cNvPr id="23" name="object 23" descr=""/>
          <p:cNvSpPr/>
          <p:nvPr/>
        </p:nvSpPr>
        <p:spPr>
          <a:xfrm>
            <a:off x="373379" y="1488947"/>
            <a:ext cx="8772525" cy="2106295"/>
          </a:xfrm>
          <a:custGeom>
            <a:avLst/>
            <a:gdLst/>
            <a:ahLst/>
            <a:cxnLst/>
            <a:rect l="l" t="t" r="r" b="b"/>
            <a:pathLst>
              <a:path w="8772525" h="2106295">
                <a:moveTo>
                  <a:pt x="0" y="2106167"/>
                </a:moveTo>
                <a:lnTo>
                  <a:pt x="8772144" y="2106167"/>
                </a:lnTo>
                <a:lnTo>
                  <a:pt x="8772144" y="0"/>
                </a:lnTo>
                <a:lnTo>
                  <a:pt x="0" y="0"/>
                </a:lnTo>
                <a:lnTo>
                  <a:pt x="0" y="2106167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dirty="0" sz="2000" spc="-4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000" spc="-145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dirty="0" spc="-50"/>
              <a:t>[</a:t>
            </a:r>
            <a:r>
              <a:rPr dirty="0"/>
              <a:t>	</a:t>
            </a:r>
            <a:r>
              <a:rPr dirty="0" spc="-50"/>
              <a:t>]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4438777" y="3665220"/>
            <a:ext cx="4806315" cy="619125"/>
            <a:chOff x="4438777" y="3665220"/>
            <a:chExt cx="4806315" cy="61912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777" y="3665220"/>
              <a:ext cx="2825877" cy="61874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9750" y="3665220"/>
              <a:ext cx="2354961" cy="618744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4" name="object 14" descr="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4508" y="438241"/>
            <a:ext cx="2988310" cy="765810"/>
            <a:chOff x="254508" y="438241"/>
            <a:chExt cx="2988310" cy="765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76402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630" y="676402"/>
              <a:ext cx="243839" cy="463296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6957059" y="1911857"/>
            <a:ext cx="507365" cy="377190"/>
          </a:xfrm>
          <a:custGeom>
            <a:avLst/>
            <a:gdLst/>
            <a:ahLst/>
            <a:cxnLst/>
            <a:rect l="l" t="t" r="r" b="b"/>
            <a:pathLst>
              <a:path w="507365" h="377189">
                <a:moveTo>
                  <a:pt x="387223" y="0"/>
                </a:moveTo>
                <a:lnTo>
                  <a:pt x="381762" y="15366"/>
                </a:lnTo>
                <a:lnTo>
                  <a:pt x="403574" y="24818"/>
                </a:lnTo>
                <a:lnTo>
                  <a:pt x="422338" y="37925"/>
                </a:lnTo>
                <a:lnTo>
                  <a:pt x="450723" y="75056"/>
                </a:lnTo>
                <a:lnTo>
                  <a:pt x="467407" y="125142"/>
                </a:lnTo>
                <a:lnTo>
                  <a:pt x="472948" y="186562"/>
                </a:lnTo>
                <a:lnTo>
                  <a:pt x="471562" y="219805"/>
                </a:lnTo>
                <a:lnTo>
                  <a:pt x="460410" y="277145"/>
                </a:lnTo>
                <a:lnTo>
                  <a:pt x="437975" y="321939"/>
                </a:lnTo>
                <a:lnTo>
                  <a:pt x="403875" y="352089"/>
                </a:lnTo>
                <a:lnTo>
                  <a:pt x="382397" y="361568"/>
                </a:lnTo>
                <a:lnTo>
                  <a:pt x="387223" y="376936"/>
                </a:lnTo>
                <a:lnTo>
                  <a:pt x="438562" y="352837"/>
                </a:lnTo>
                <a:lnTo>
                  <a:pt x="476376" y="311022"/>
                </a:lnTo>
                <a:lnTo>
                  <a:pt x="499633" y="255142"/>
                </a:lnTo>
                <a:lnTo>
                  <a:pt x="507365" y="188594"/>
                </a:lnTo>
                <a:lnTo>
                  <a:pt x="505414" y="154015"/>
                </a:lnTo>
                <a:lnTo>
                  <a:pt x="489844" y="92761"/>
                </a:lnTo>
                <a:lnTo>
                  <a:pt x="459035" y="42898"/>
                </a:lnTo>
                <a:lnTo>
                  <a:pt x="414510" y="9854"/>
                </a:lnTo>
                <a:lnTo>
                  <a:pt x="387223" y="0"/>
                </a:lnTo>
                <a:close/>
              </a:path>
              <a:path w="507365" h="377189">
                <a:moveTo>
                  <a:pt x="120269" y="0"/>
                </a:moveTo>
                <a:lnTo>
                  <a:pt x="68929" y="24161"/>
                </a:lnTo>
                <a:lnTo>
                  <a:pt x="31115" y="66039"/>
                </a:lnTo>
                <a:lnTo>
                  <a:pt x="7794" y="122078"/>
                </a:lnTo>
                <a:lnTo>
                  <a:pt x="0" y="188594"/>
                </a:lnTo>
                <a:lnTo>
                  <a:pt x="1948" y="223190"/>
                </a:lnTo>
                <a:lnTo>
                  <a:pt x="17466" y="284428"/>
                </a:lnTo>
                <a:lnTo>
                  <a:pt x="48206" y="334144"/>
                </a:lnTo>
                <a:lnTo>
                  <a:pt x="92835" y="367101"/>
                </a:lnTo>
                <a:lnTo>
                  <a:pt x="120269" y="376936"/>
                </a:lnTo>
                <a:lnTo>
                  <a:pt x="124968" y="361568"/>
                </a:lnTo>
                <a:lnTo>
                  <a:pt x="103542" y="352089"/>
                </a:lnTo>
                <a:lnTo>
                  <a:pt x="85010" y="338883"/>
                </a:lnTo>
                <a:lnTo>
                  <a:pt x="56769" y="301243"/>
                </a:lnTo>
                <a:lnTo>
                  <a:pt x="40020" y="249999"/>
                </a:lnTo>
                <a:lnTo>
                  <a:pt x="34417" y="186562"/>
                </a:lnTo>
                <a:lnTo>
                  <a:pt x="35819" y="154441"/>
                </a:lnTo>
                <a:lnTo>
                  <a:pt x="47007" y="98677"/>
                </a:lnTo>
                <a:lnTo>
                  <a:pt x="69435" y="54675"/>
                </a:lnTo>
                <a:lnTo>
                  <a:pt x="103864" y="24818"/>
                </a:lnTo>
                <a:lnTo>
                  <a:pt x="125603" y="15366"/>
                </a:lnTo>
                <a:lnTo>
                  <a:pt x="12026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83590" y="1796237"/>
            <a:ext cx="67925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  <a:tab pos="6507480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자유도</a:t>
            </a:r>
            <a:r>
              <a:rPr dirty="0" sz="3200" spc="-19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2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3200" spc="-125">
                <a:solidFill>
                  <a:srgbClr val="585858"/>
                </a:solidFill>
                <a:latin typeface="Gulim"/>
                <a:cs typeface="Gulim"/>
              </a:rPr>
              <a:t>인</a:t>
            </a:r>
            <a:r>
              <a:rPr dirty="0" sz="3200" spc="-17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카이제곱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분포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3200" spc="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 spc="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dirty="0" sz="3200" spc="1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55">
                <a:solidFill>
                  <a:srgbClr val="585858"/>
                </a:solidFill>
                <a:latin typeface="Cambria Math"/>
                <a:cs typeface="Cambria Math"/>
              </a:rPr>
              <a:t>𝜒</a:t>
            </a:r>
            <a:r>
              <a:rPr dirty="0" baseline="28368" sz="3525" spc="82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795272" y="3544061"/>
            <a:ext cx="495300" cy="377190"/>
          </a:xfrm>
          <a:custGeom>
            <a:avLst/>
            <a:gdLst/>
            <a:ahLst/>
            <a:cxnLst/>
            <a:rect l="l" t="t" r="r" b="b"/>
            <a:pathLst>
              <a:path w="495300" h="377189">
                <a:moveTo>
                  <a:pt x="375030" y="0"/>
                </a:moveTo>
                <a:lnTo>
                  <a:pt x="369569" y="15366"/>
                </a:lnTo>
                <a:lnTo>
                  <a:pt x="391382" y="24818"/>
                </a:lnTo>
                <a:lnTo>
                  <a:pt x="410146" y="37925"/>
                </a:lnTo>
                <a:lnTo>
                  <a:pt x="438530" y="75056"/>
                </a:lnTo>
                <a:lnTo>
                  <a:pt x="455215" y="125142"/>
                </a:lnTo>
                <a:lnTo>
                  <a:pt x="460755" y="186562"/>
                </a:lnTo>
                <a:lnTo>
                  <a:pt x="459370" y="219805"/>
                </a:lnTo>
                <a:lnTo>
                  <a:pt x="448218" y="277145"/>
                </a:lnTo>
                <a:lnTo>
                  <a:pt x="425783" y="321939"/>
                </a:lnTo>
                <a:lnTo>
                  <a:pt x="391683" y="352089"/>
                </a:lnTo>
                <a:lnTo>
                  <a:pt x="370204" y="361569"/>
                </a:lnTo>
                <a:lnTo>
                  <a:pt x="375030" y="376936"/>
                </a:lnTo>
                <a:lnTo>
                  <a:pt x="426370" y="352837"/>
                </a:lnTo>
                <a:lnTo>
                  <a:pt x="464184" y="311023"/>
                </a:lnTo>
                <a:lnTo>
                  <a:pt x="487441" y="255143"/>
                </a:lnTo>
                <a:lnTo>
                  <a:pt x="495172" y="188594"/>
                </a:lnTo>
                <a:lnTo>
                  <a:pt x="493222" y="154015"/>
                </a:lnTo>
                <a:lnTo>
                  <a:pt x="477652" y="92761"/>
                </a:lnTo>
                <a:lnTo>
                  <a:pt x="446843" y="42898"/>
                </a:lnTo>
                <a:lnTo>
                  <a:pt x="402318" y="9854"/>
                </a:lnTo>
                <a:lnTo>
                  <a:pt x="375030" y="0"/>
                </a:lnTo>
                <a:close/>
              </a:path>
              <a:path w="495300" h="377189">
                <a:moveTo>
                  <a:pt x="120268" y="0"/>
                </a:moveTo>
                <a:lnTo>
                  <a:pt x="68929" y="24161"/>
                </a:lnTo>
                <a:lnTo>
                  <a:pt x="31114" y="66039"/>
                </a:lnTo>
                <a:lnTo>
                  <a:pt x="7794" y="122078"/>
                </a:lnTo>
                <a:lnTo>
                  <a:pt x="0" y="188594"/>
                </a:lnTo>
                <a:lnTo>
                  <a:pt x="1948" y="223190"/>
                </a:lnTo>
                <a:lnTo>
                  <a:pt x="17466" y="284428"/>
                </a:lnTo>
                <a:lnTo>
                  <a:pt x="48206" y="334144"/>
                </a:lnTo>
                <a:lnTo>
                  <a:pt x="92835" y="367101"/>
                </a:lnTo>
                <a:lnTo>
                  <a:pt x="120268" y="376936"/>
                </a:lnTo>
                <a:lnTo>
                  <a:pt x="124967" y="361569"/>
                </a:lnTo>
                <a:lnTo>
                  <a:pt x="103542" y="352089"/>
                </a:lnTo>
                <a:lnTo>
                  <a:pt x="85010" y="338883"/>
                </a:lnTo>
                <a:lnTo>
                  <a:pt x="56768" y="301244"/>
                </a:lnTo>
                <a:lnTo>
                  <a:pt x="40020" y="249999"/>
                </a:lnTo>
                <a:lnTo>
                  <a:pt x="34416" y="186562"/>
                </a:lnTo>
                <a:lnTo>
                  <a:pt x="35819" y="154441"/>
                </a:lnTo>
                <a:lnTo>
                  <a:pt x="47007" y="98677"/>
                </a:lnTo>
                <a:lnTo>
                  <a:pt x="69435" y="54675"/>
                </a:lnTo>
                <a:lnTo>
                  <a:pt x="103864" y="24818"/>
                </a:lnTo>
                <a:lnTo>
                  <a:pt x="125602" y="15366"/>
                </a:lnTo>
                <a:lnTo>
                  <a:pt x="12026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066190" y="3428822"/>
            <a:ext cx="16891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457200" algn="l"/>
                <a:tab pos="862330" algn="l"/>
                <a:tab pos="1371600" algn="l"/>
              </a:tabLst>
            </a:pPr>
            <a:r>
              <a:rPr dirty="0" sz="3200" spc="-50">
                <a:solidFill>
                  <a:srgbClr val="9E7B09"/>
                </a:solidFill>
                <a:latin typeface="Cambria Math"/>
                <a:cs typeface="Cambria Math"/>
              </a:rPr>
              <a:t>-</a:t>
            </a:r>
            <a:r>
              <a:rPr dirty="0" sz="3200">
                <a:solidFill>
                  <a:srgbClr val="9E7B09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853817" y="3719956"/>
            <a:ext cx="638810" cy="541020"/>
          </a:xfrm>
          <a:custGeom>
            <a:avLst/>
            <a:gdLst/>
            <a:ahLst/>
            <a:cxnLst/>
            <a:rect l="l" t="t" r="r" b="b"/>
            <a:pathLst>
              <a:path w="638810" h="541020">
                <a:moveTo>
                  <a:pt x="311404" y="62484"/>
                </a:moveTo>
                <a:lnTo>
                  <a:pt x="263029" y="85839"/>
                </a:lnTo>
                <a:lnTo>
                  <a:pt x="229489" y="141351"/>
                </a:lnTo>
                <a:lnTo>
                  <a:pt x="207937" y="212902"/>
                </a:lnTo>
                <a:lnTo>
                  <a:pt x="202565" y="252920"/>
                </a:lnTo>
                <a:lnTo>
                  <a:pt x="200787" y="295783"/>
                </a:lnTo>
                <a:lnTo>
                  <a:pt x="202565" y="338442"/>
                </a:lnTo>
                <a:lnTo>
                  <a:pt x="207937" y="378383"/>
                </a:lnTo>
                <a:lnTo>
                  <a:pt x="216903" y="415645"/>
                </a:lnTo>
                <a:lnTo>
                  <a:pt x="245008" y="480822"/>
                </a:lnTo>
                <a:lnTo>
                  <a:pt x="283540" y="526211"/>
                </a:lnTo>
                <a:lnTo>
                  <a:pt x="306578" y="541020"/>
                </a:lnTo>
                <a:lnTo>
                  <a:pt x="311404" y="529463"/>
                </a:lnTo>
                <a:lnTo>
                  <a:pt x="292938" y="514540"/>
                </a:lnTo>
                <a:lnTo>
                  <a:pt x="276631" y="495084"/>
                </a:lnTo>
                <a:lnTo>
                  <a:pt x="250444" y="442595"/>
                </a:lnTo>
                <a:lnTo>
                  <a:pt x="233972" y="375221"/>
                </a:lnTo>
                <a:lnTo>
                  <a:pt x="229844" y="337121"/>
                </a:lnTo>
                <a:lnTo>
                  <a:pt x="228473" y="296037"/>
                </a:lnTo>
                <a:lnTo>
                  <a:pt x="229844" y="254381"/>
                </a:lnTo>
                <a:lnTo>
                  <a:pt x="233997" y="215887"/>
                </a:lnTo>
                <a:lnTo>
                  <a:pt x="250571" y="148590"/>
                </a:lnTo>
                <a:lnTo>
                  <a:pt x="276885" y="96583"/>
                </a:lnTo>
                <a:lnTo>
                  <a:pt x="293103" y="77304"/>
                </a:lnTo>
                <a:lnTo>
                  <a:pt x="311404" y="62484"/>
                </a:lnTo>
                <a:close/>
              </a:path>
              <a:path w="638810" h="541020">
                <a:moveTo>
                  <a:pt x="495300" y="286512"/>
                </a:moveTo>
                <a:lnTo>
                  <a:pt x="321564" y="286512"/>
                </a:lnTo>
                <a:lnTo>
                  <a:pt x="321564" y="306324"/>
                </a:lnTo>
                <a:lnTo>
                  <a:pt x="495300" y="306324"/>
                </a:lnTo>
                <a:lnTo>
                  <a:pt x="495300" y="286512"/>
                </a:lnTo>
                <a:close/>
              </a:path>
              <a:path w="638810" h="541020">
                <a:moveTo>
                  <a:pt x="613918" y="295783"/>
                </a:moveTo>
                <a:lnTo>
                  <a:pt x="612127" y="252920"/>
                </a:lnTo>
                <a:lnTo>
                  <a:pt x="606755" y="212902"/>
                </a:lnTo>
                <a:lnTo>
                  <a:pt x="597789" y="175717"/>
                </a:lnTo>
                <a:lnTo>
                  <a:pt x="569658" y="111048"/>
                </a:lnTo>
                <a:lnTo>
                  <a:pt x="531037" y="65760"/>
                </a:lnTo>
                <a:lnTo>
                  <a:pt x="508000" y="50800"/>
                </a:lnTo>
                <a:lnTo>
                  <a:pt x="503301" y="62484"/>
                </a:lnTo>
                <a:lnTo>
                  <a:pt x="521589" y="77304"/>
                </a:lnTo>
                <a:lnTo>
                  <a:pt x="537794" y="96596"/>
                </a:lnTo>
                <a:lnTo>
                  <a:pt x="564007" y="148590"/>
                </a:lnTo>
                <a:lnTo>
                  <a:pt x="580682" y="215887"/>
                </a:lnTo>
                <a:lnTo>
                  <a:pt x="584847" y="254381"/>
                </a:lnTo>
                <a:lnTo>
                  <a:pt x="586232" y="296037"/>
                </a:lnTo>
                <a:lnTo>
                  <a:pt x="584847" y="337121"/>
                </a:lnTo>
                <a:lnTo>
                  <a:pt x="580720" y="375221"/>
                </a:lnTo>
                <a:lnTo>
                  <a:pt x="564261" y="442595"/>
                </a:lnTo>
                <a:lnTo>
                  <a:pt x="537972" y="495084"/>
                </a:lnTo>
                <a:lnTo>
                  <a:pt x="503301" y="529463"/>
                </a:lnTo>
                <a:lnTo>
                  <a:pt x="508000" y="541020"/>
                </a:lnTo>
                <a:lnTo>
                  <a:pt x="551599" y="506145"/>
                </a:lnTo>
                <a:lnTo>
                  <a:pt x="585216" y="450215"/>
                </a:lnTo>
                <a:lnTo>
                  <a:pt x="606755" y="378383"/>
                </a:lnTo>
                <a:lnTo>
                  <a:pt x="612127" y="338442"/>
                </a:lnTo>
                <a:lnTo>
                  <a:pt x="613918" y="295783"/>
                </a:lnTo>
                <a:close/>
              </a:path>
              <a:path w="638810" h="541020">
                <a:moveTo>
                  <a:pt x="638556" y="0"/>
                </a:moveTo>
                <a:lnTo>
                  <a:pt x="0" y="0"/>
                </a:lnTo>
                <a:lnTo>
                  <a:pt x="0" y="25908"/>
                </a:lnTo>
                <a:lnTo>
                  <a:pt x="638556" y="25908"/>
                </a:lnTo>
                <a:lnTo>
                  <a:pt x="63855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828798" y="3618357"/>
            <a:ext cx="55753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  <a:tabLst>
                <a:tab pos="346710" algn="l"/>
              </a:tabLst>
            </a:pPr>
            <a:r>
              <a:rPr dirty="0" baseline="-31914" sz="3525" spc="89">
                <a:solidFill>
                  <a:srgbClr val="585858"/>
                </a:solidFill>
                <a:latin typeface="Cambria Math"/>
                <a:cs typeface="Cambria Math"/>
              </a:rPr>
              <a:t>Γ</a:t>
            </a:r>
            <a:r>
              <a:rPr dirty="0" baseline="-31914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1900" spc="21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89477" y="3994784"/>
            <a:ext cx="158115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900" spc="8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594354" y="3397503"/>
            <a:ext cx="501650" cy="671195"/>
          </a:xfrm>
          <a:custGeom>
            <a:avLst/>
            <a:gdLst/>
            <a:ahLst/>
            <a:cxnLst/>
            <a:rect l="l" t="t" r="r" b="b"/>
            <a:pathLst>
              <a:path w="501650" h="671195">
                <a:moveTo>
                  <a:pt x="151384" y="15875"/>
                </a:moveTo>
                <a:lnTo>
                  <a:pt x="113372" y="20396"/>
                </a:lnTo>
                <a:lnTo>
                  <a:pt x="85255" y="47840"/>
                </a:lnTo>
                <a:lnTo>
                  <a:pt x="60553" y="82359"/>
                </a:lnTo>
                <a:lnTo>
                  <a:pt x="39243" y="123952"/>
                </a:lnTo>
                <a:lnTo>
                  <a:pt x="22072" y="170967"/>
                </a:lnTo>
                <a:lnTo>
                  <a:pt x="9804" y="221856"/>
                </a:lnTo>
                <a:lnTo>
                  <a:pt x="2451" y="276644"/>
                </a:lnTo>
                <a:lnTo>
                  <a:pt x="0" y="335280"/>
                </a:lnTo>
                <a:lnTo>
                  <a:pt x="2451" y="393649"/>
                </a:lnTo>
                <a:lnTo>
                  <a:pt x="9804" y="448348"/>
                </a:lnTo>
                <a:lnTo>
                  <a:pt x="22072" y="499376"/>
                </a:lnTo>
                <a:lnTo>
                  <a:pt x="39243" y="546735"/>
                </a:lnTo>
                <a:lnTo>
                  <a:pt x="60553" y="588657"/>
                </a:lnTo>
                <a:lnTo>
                  <a:pt x="85255" y="623341"/>
                </a:lnTo>
                <a:lnTo>
                  <a:pt x="113372" y="650811"/>
                </a:lnTo>
                <a:lnTo>
                  <a:pt x="144907" y="671068"/>
                </a:lnTo>
                <a:lnTo>
                  <a:pt x="151384" y="655193"/>
                </a:lnTo>
                <a:lnTo>
                  <a:pt x="126161" y="634847"/>
                </a:lnTo>
                <a:lnTo>
                  <a:pt x="103847" y="608253"/>
                </a:lnTo>
                <a:lnTo>
                  <a:pt x="84442" y="575462"/>
                </a:lnTo>
                <a:lnTo>
                  <a:pt x="67945" y="536448"/>
                </a:lnTo>
                <a:lnTo>
                  <a:pt x="54838" y="492277"/>
                </a:lnTo>
                <a:lnTo>
                  <a:pt x="45478" y="444119"/>
                </a:lnTo>
                <a:lnTo>
                  <a:pt x="39839" y="391972"/>
                </a:lnTo>
                <a:lnTo>
                  <a:pt x="37973" y="335788"/>
                </a:lnTo>
                <a:lnTo>
                  <a:pt x="39852" y="278663"/>
                </a:lnTo>
                <a:lnTo>
                  <a:pt x="45529" y="225958"/>
                </a:lnTo>
                <a:lnTo>
                  <a:pt x="55003" y="177647"/>
                </a:lnTo>
                <a:lnTo>
                  <a:pt x="68326" y="133731"/>
                </a:lnTo>
                <a:lnTo>
                  <a:pt x="84874" y="95135"/>
                </a:lnTo>
                <a:lnTo>
                  <a:pt x="126403" y="36195"/>
                </a:lnTo>
                <a:lnTo>
                  <a:pt x="151384" y="15875"/>
                </a:lnTo>
                <a:close/>
              </a:path>
              <a:path w="501650" h="671195">
                <a:moveTo>
                  <a:pt x="336931" y="322453"/>
                </a:moveTo>
                <a:lnTo>
                  <a:pt x="164719" y="322453"/>
                </a:lnTo>
                <a:lnTo>
                  <a:pt x="164719" y="348361"/>
                </a:lnTo>
                <a:lnTo>
                  <a:pt x="336931" y="348361"/>
                </a:lnTo>
                <a:lnTo>
                  <a:pt x="336931" y="322453"/>
                </a:lnTo>
                <a:close/>
              </a:path>
              <a:path w="501650" h="671195">
                <a:moveTo>
                  <a:pt x="501396" y="335280"/>
                </a:moveTo>
                <a:lnTo>
                  <a:pt x="498932" y="276644"/>
                </a:lnTo>
                <a:lnTo>
                  <a:pt x="491578" y="221856"/>
                </a:lnTo>
                <a:lnTo>
                  <a:pt x="479310" y="170967"/>
                </a:lnTo>
                <a:lnTo>
                  <a:pt x="462153" y="123952"/>
                </a:lnTo>
                <a:lnTo>
                  <a:pt x="440829" y="82359"/>
                </a:lnTo>
                <a:lnTo>
                  <a:pt x="416115" y="47840"/>
                </a:lnTo>
                <a:lnTo>
                  <a:pt x="387959" y="20396"/>
                </a:lnTo>
                <a:lnTo>
                  <a:pt x="356362" y="0"/>
                </a:lnTo>
                <a:lnTo>
                  <a:pt x="350012" y="15875"/>
                </a:lnTo>
                <a:lnTo>
                  <a:pt x="375056" y="36195"/>
                </a:lnTo>
                <a:lnTo>
                  <a:pt x="397268" y="62611"/>
                </a:lnTo>
                <a:lnTo>
                  <a:pt x="433197" y="133731"/>
                </a:lnTo>
                <a:lnTo>
                  <a:pt x="446430" y="177647"/>
                </a:lnTo>
                <a:lnTo>
                  <a:pt x="455879" y="225958"/>
                </a:lnTo>
                <a:lnTo>
                  <a:pt x="461530" y="278663"/>
                </a:lnTo>
                <a:lnTo>
                  <a:pt x="463423" y="335788"/>
                </a:lnTo>
                <a:lnTo>
                  <a:pt x="461530" y="391972"/>
                </a:lnTo>
                <a:lnTo>
                  <a:pt x="455891" y="444119"/>
                </a:lnTo>
                <a:lnTo>
                  <a:pt x="446481" y="492277"/>
                </a:lnTo>
                <a:lnTo>
                  <a:pt x="433324" y="536448"/>
                </a:lnTo>
                <a:lnTo>
                  <a:pt x="416839" y="575462"/>
                </a:lnTo>
                <a:lnTo>
                  <a:pt x="375208" y="634847"/>
                </a:lnTo>
                <a:lnTo>
                  <a:pt x="350012" y="655193"/>
                </a:lnTo>
                <a:lnTo>
                  <a:pt x="356362" y="671068"/>
                </a:lnTo>
                <a:lnTo>
                  <a:pt x="416102" y="623341"/>
                </a:lnTo>
                <a:lnTo>
                  <a:pt x="440829" y="588657"/>
                </a:lnTo>
                <a:lnTo>
                  <a:pt x="462153" y="546735"/>
                </a:lnTo>
                <a:lnTo>
                  <a:pt x="479310" y="499376"/>
                </a:lnTo>
                <a:lnTo>
                  <a:pt x="491578" y="448348"/>
                </a:lnTo>
                <a:lnTo>
                  <a:pt x="498932" y="393649"/>
                </a:lnTo>
                <a:lnTo>
                  <a:pt x="501396" y="33528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087370" y="3215513"/>
            <a:ext cx="857250" cy="90995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760"/>
              </a:spcBef>
              <a:tabLst>
                <a:tab pos="671830" algn="l"/>
              </a:tabLst>
            </a:pPr>
            <a:r>
              <a:rPr dirty="0" sz="2350">
                <a:solidFill>
                  <a:srgbClr val="585858"/>
                </a:solidFill>
                <a:latin typeface="Cambria Math"/>
                <a:cs typeface="Cambria Math"/>
              </a:rPr>
              <a:t>1	1</a:t>
            </a:r>
            <a:endParaRPr sz="2350">
              <a:latin typeface="Cambria Math"/>
              <a:cs typeface="Cambria Math"/>
            </a:endParaRPr>
          </a:p>
          <a:p>
            <a:pPr algn="r" marR="5080">
              <a:lnSpc>
                <a:spcPct val="100000"/>
              </a:lnSpc>
              <a:spcBef>
                <a:spcPts val="665"/>
              </a:spcBef>
            </a:pPr>
            <a:r>
              <a:rPr dirty="0" sz="2350" spc="5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66190" y="2458251"/>
            <a:ext cx="5748655" cy="918844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55"/>
              </a:spcBef>
              <a:tabLst>
                <a:tab pos="457200" algn="l"/>
                <a:tab pos="2233930" algn="l"/>
              </a:tabLst>
            </a:pPr>
            <a:r>
              <a:rPr dirty="0" sz="3200" spc="-50">
                <a:solidFill>
                  <a:srgbClr val="9E7B09"/>
                </a:solidFill>
                <a:latin typeface="Cambria Math"/>
                <a:cs typeface="Cambria Math"/>
              </a:rPr>
              <a:t>-</a:t>
            </a:r>
            <a:r>
              <a:rPr dirty="0" sz="3200">
                <a:solidFill>
                  <a:srgbClr val="9E7B09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𝑟</a:t>
            </a:r>
            <a:r>
              <a:rPr dirty="0" sz="3200" spc="2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8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3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baseline="1736" sz="4800" spc="-52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sz="3200" spc="-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sz="3200" spc="-17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𝜆</a:t>
            </a:r>
            <a:r>
              <a:rPr dirty="0" sz="3200" spc="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4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baseline="1736" sz="4800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sz="3200" spc="13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인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10">
                <a:solidFill>
                  <a:srgbClr val="585858"/>
                </a:solidFill>
                <a:latin typeface="Gulim"/>
                <a:cs typeface="Gulim"/>
              </a:rPr>
              <a:t>감마분포</a:t>
            </a:r>
            <a:endParaRPr sz="3200">
              <a:latin typeface="Gulim"/>
              <a:cs typeface="Gulim"/>
            </a:endParaRPr>
          </a:p>
          <a:p>
            <a:pPr algn="ctr" marL="554355">
              <a:lnSpc>
                <a:spcPct val="100000"/>
              </a:lnSpc>
              <a:spcBef>
                <a:spcPts val="350"/>
              </a:spcBef>
            </a:pPr>
            <a:r>
              <a:rPr dirty="0" u="heavy" sz="1900" spc="21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mbria Math"/>
                <a:cs typeface="Cambria Math"/>
              </a:rPr>
              <a:t>𝑛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145279" y="3381578"/>
            <a:ext cx="158115" cy="318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900" spc="9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626864" y="3221863"/>
            <a:ext cx="117475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016000" algn="l"/>
              </a:tabLst>
            </a:pPr>
            <a:r>
              <a:rPr dirty="0" u="heavy" sz="1900" spc="21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mbria Math"/>
                <a:cs typeface="Cambria Math"/>
              </a:rPr>
              <a:t>𝑛</a:t>
            </a:r>
            <a:r>
              <a:rPr dirty="0" sz="19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u="heavy" sz="1900" spc="3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mbria Math"/>
                <a:cs typeface="Cambria Math"/>
              </a:rPr>
              <a:t>1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602479" y="3341954"/>
            <a:ext cx="1412240" cy="3829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824230" algn="l"/>
              </a:tabLst>
            </a:pPr>
            <a:r>
              <a:rPr dirty="0" baseline="-35087" sz="2850" spc="52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sz="2350" spc="35">
                <a:solidFill>
                  <a:srgbClr val="585858"/>
                </a:solidFill>
                <a:latin typeface="Cambria Math"/>
                <a:cs typeface="Cambria Math"/>
              </a:rPr>
              <a:t>−1</a:t>
            </a:r>
            <a:r>
              <a:rPr dirty="0" sz="23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350" spc="-25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baseline="-35087" sz="2850" spc="-3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sz="2350" spc="-25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87596" y="3428822"/>
            <a:ext cx="274891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816610" algn="l"/>
                <a:tab pos="1599565" algn="l"/>
              </a:tabLst>
            </a:pP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𝑒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3200" spc="2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&gt;</a:t>
            </a:r>
            <a:r>
              <a:rPr dirty="0" sz="3200" spc="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0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965450" y="447294"/>
            <a:ext cx="5156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202" sz="4950" spc="-37">
                <a:latin typeface="Cambria Math"/>
                <a:cs typeface="Cambria Math"/>
              </a:rPr>
              <a:t>𝝌</a:t>
            </a:r>
            <a:r>
              <a:rPr dirty="0" sz="2400" spc="-25">
                <a:latin typeface="Cambria Math"/>
                <a:cs typeface="Cambria Math"/>
              </a:rPr>
              <a:t>𝟐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0" y="0"/>
            <a:ext cx="12192000" cy="1139825"/>
            <a:chOff x="0" y="0"/>
            <a:chExt cx="12192000" cy="1139825"/>
          </a:xfrm>
        </p:grpSpPr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5509" y="676401"/>
              <a:ext cx="243839" cy="46329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7429" y="676401"/>
              <a:ext cx="1083564" cy="46329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20">
                <a:solidFill>
                  <a:srgbClr val="684107"/>
                </a:solidFill>
                <a:latin typeface="Gulim"/>
                <a:cs typeface="Gulim"/>
              </a:rPr>
              <a:t>표본분산의확률분포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373379" y="1488947"/>
            <a:ext cx="8772525" cy="2895600"/>
          </a:xfrm>
          <a:custGeom>
            <a:avLst/>
            <a:gdLst/>
            <a:ahLst/>
            <a:cxnLst/>
            <a:rect l="l" t="t" r="r" b="b"/>
            <a:pathLst>
              <a:path w="8772525" h="2895600">
                <a:moveTo>
                  <a:pt x="0" y="2895600"/>
                </a:moveTo>
                <a:lnTo>
                  <a:pt x="8772144" y="2895600"/>
                </a:lnTo>
                <a:lnTo>
                  <a:pt x="8772144" y="0"/>
                </a:lnTo>
                <a:lnTo>
                  <a:pt x="0" y="0"/>
                </a:lnTo>
                <a:lnTo>
                  <a:pt x="0" y="2895600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9345" y="2786955"/>
            <a:ext cx="6132746" cy="331136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54508" y="438241"/>
            <a:ext cx="2988310" cy="765810"/>
            <a:chOff x="254508" y="438241"/>
            <a:chExt cx="2988310" cy="765810"/>
          </a:xfrm>
        </p:grpSpPr>
        <p:sp>
          <p:nvSpPr>
            <p:cNvPr id="4" name="object 4" descr=""/>
            <p:cNvSpPr/>
            <p:nvPr/>
          </p:nvSpPr>
          <p:spPr>
            <a:xfrm>
              <a:off x="467457" y="438241"/>
              <a:ext cx="935355" cy="649605"/>
            </a:xfrm>
            <a:custGeom>
              <a:avLst/>
              <a:gdLst/>
              <a:ahLst/>
              <a:cxnLst/>
              <a:rect l="l" t="t" r="r" b="b"/>
              <a:pathLst>
                <a:path w="935355" h="649605">
                  <a:moveTo>
                    <a:pt x="469167" y="0"/>
                  </a:moveTo>
                  <a:lnTo>
                    <a:pt x="423440" y="2133"/>
                  </a:lnTo>
                  <a:lnTo>
                    <a:pt x="377630" y="8862"/>
                  </a:lnTo>
                  <a:lnTo>
                    <a:pt x="332047" y="20313"/>
                  </a:lnTo>
                  <a:lnTo>
                    <a:pt x="286998" y="36611"/>
                  </a:lnTo>
                  <a:lnTo>
                    <a:pt x="243818" y="57342"/>
                  </a:lnTo>
                  <a:lnTo>
                    <a:pt x="203721" y="81849"/>
                  </a:lnTo>
                  <a:lnTo>
                    <a:pt x="166832" y="109824"/>
                  </a:lnTo>
                  <a:lnTo>
                    <a:pt x="133278" y="140960"/>
                  </a:lnTo>
                  <a:lnTo>
                    <a:pt x="103185" y="174947"/>
                  </a:lnTo>
                  <a:lnTo>
                    <a:pt x="76678" y="211479"/>
                  </a:lnTo>
                  <a:lnTo>
                    <a:pt x="53883" y="250248"/>
                  </a:lnTo>
                  <a:lnTo>
                    <a:pt x="34927" y="290945"/>
                  </a:lnTo>
                  <a:lnTo>
                    <a:pt x="19934" y="333262"/>
                  </a:lnTo>
                  <a:lnTo>
                    <a:pt x="9031" y="376893"/>
                  </a:lnTo>
                  <a:lnTo>
                    <a:pt x="2345" y="421529"/>
                  </a:lnTo>
                  <a:lnTo>
                    <a:pt x="0" y="466861"/>
                  </a:lnTo>
                  <a:lnTo>
                    <a:pt x="2122" y="512583"/>
                  </a:lnTo>
                  <a:lnTo>
                    <a:pt x="8838" y="558387"/>
                  </a:lnTo>
                  <a:lnTo>
                    <a:pt x="20273" y="603963"/>
                  </a:lnTo>
                  <a:lnTo>
                    <a:pt x="36554" y="649005"/>
                  </a:lnTo>
                  <a:lnTo>
                    <a:pt x="901094" y="645068"/>
                  </a:lnTo>
                  <a:lnTo>
                    <a:pt x="918317" y="595092"/>
                  </a:lnTo>
                  <a:lnTo>
                    <a:pt x="929713" y="543898"/>
                  </a:lnTo>
                  <a:lnTo>
                    <a:pt x="935287" y="491980"/>
                  </a:lnTo>
                  <a:lnTo>
                    <a:pt x="935042" y="439830"/>
                  </a:lnTo>
                  <a:lnTo>
                    <a:pt x="928984" y="387943"/>
                  </a:lnTo>
                  <a:lnTo>
                    <a:pt x="917116" y="336811"/>
                  </a:lnTo>
                  <a:lnTo>
                    <a:pt x="899443" y="286928"/>
                  </a:lnTo>
                  <a:lnTo>
                    <a:pt x="878714" y="243755"/>
                  </a:lnTo>
                  <a:lnTo>
                    <a:pt x="854208" y="203663"/>
                  </a:lnTo>
                  <a:lnTo>
                    <a:pt x="826233" y="166780"/>
                  </a:lnTo>
                  <a:lnTo>
                    <a:pt x="795097" y="133230"/>
                  </a:lnTo>
                  <a:lnTo>
                    <a:pt x="761108" y="103141"/>
                  </a:lnTo>
                  <a:lnTo>
                    <a:pt x="724574" y="76639"/>
                  </a:lnTo>
                  <a:lnTo>
                    <a:pt x="685803" y="53848"/>
                  </a:lnTo>
                  <a:lnTo>
                    <a:pt x="645103" y="34897"/>
                  </a:lnTo>
                  <a:lnTo>
                    <a:pt x="602781" y="19910"/>
                  </a:lnTo>
                  <a:lnTo>
                    <a:pt x="559146" y="9014"/>
                  </a:lnTo>
                  <a:lnTo>
                    <a:pt x="514506" y="2335"/>
                  </a:lnTo>
                  <a:lnTo>
                    <a:pt x="469167" y="0"/>
                  </a:lnTo>
                  <a:close/>
                </a:path>
              </a:pathLst>
            </a:custGeom>
            <a:solidFill>
              <a:srgbClr val="0D0D0D">
                <a:alpha val="1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54508" y="792479"/>
              <a:ext cx="525780" cy="411480"/>
            </a:xfrm>
            <a:custGeom>
              <a:avLst/>
              <a:gdLst/>
              <a:ahLst/>
              <a:cxnLst/>
              <a:rect l="l" t="t" r="r" b="b"/>
              <a:pathLst>
                <a:path w="525780" h="411480">
                  <a:moveTo>
                    <a:pt x="525780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525780" y="41147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B68055">
                <a:alpha val="6901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75844" y="478535"/>
              <a:ext cx="169545" cy="167640"/>
            </a:xfrm>
            <a:custGeom>
              <a:avLst/>
              <a:gdLst/>
              <a:ahLst/>
              <a:cxnLst/>
              <a:rect l="l" t="t" r="r" b="b"/>
              <a:pathLst>
                <a:path w="169545" h="167640">
                  <a:moveTo>
                    <a:pt x="169164" y="0"/>
                  </a:moveTo>
                  <a:lnTo>
                    <a:pt x="0" y="0"/>
                  </a:lnTo>
                  <a:lnTo>
                    <a:pt x="84582" y="167639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722" y="450379"/>
              <a:ext cx="935296" cy="64905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6497" y="676402"/>
              <a:ext cx="1806320" cy="4632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1630" y="676402"/>
              <a:ext cx="243839" cy="463296"/>
            </a:xfrm>
            <a:prstGeom prst="rect">
              <a:avLst/>
            </a:prstGeom>
          </p:spPr>
        </p:pic>
      </p:grpSp>
      <p:sp>
        <p:nvSpPr>
          <p:cNvPr id="11" name="object 11" descr=""/>
          <p:cNvSpPr/>
          <p:nvPr/>
        </p:nvSpPr>
        <p:spPr>
          <a:xfrm>
            <a:off x="6981570" y="1891029"/>
            <a:ext cx="506095" cy="377190"/>
          </a:xfrm>
          <a:custGeom>
            <a:avLst/>
            <a:gdLst/>
            <a:ahLst/>
            <a:cxnLst/>
            <a:rect l="l" t="t" r="r" b="b"/>
            <a:pathLst>
              <a:path w="506095" h="377189">
                <a:moveTo>
                  <a:pt x="385572" y="0"/>
                </a:moveTo>
                <a:lnTo>
                  <a:pt x="380110" y="15240"/>
                </a:lnTo>
                <a:lnTo>
                  <a:pt x="401923" y="24747"/>
                </a:lnTo>
                <a:lnTo>
                  <a:pt x="420687" y="37861"/>
                </a:lnTo>
                <a:lnTo>
                  <a:pt x="449072" y="75057"/>
                </a:lnTo>
                <a:lnTo>
                  <a:pt x="465756" y="125142"/>
                </a:lnTo>
                <a:lnTo>
                  <a:pt x="471297" y="186562"/>
                </a:lnTo>
                <a:lnTo>
                  <a:pt x="469911" y="219805"/>
                </a:lnTo>
                <a:lnTo>
                  <a:pt x="458759" y="277145"/>
                </a:lnTo>
                <a:lnTo>
                  <a:pt x="436324" y="321885"/>
                </a:lnTo>
                <a:lnTo>
                  <a:pt x="402224" y="352071"/>
                </a:lnTo>
                <a:lnTo>
                  <a:pt x="380746" y="361569"/>
                </a:lnTo>
                <a:lnTo>
                  <a:pt x="385572" y="376936"/>
                </a:lnTo>
                <a:lnTo>
                  <a:pt x="436911" y="352790"/>
                </a:lnTo>
                <a:lnTo>
                  <a:pt x="474725" y="311023"/>
                </a:lnTo>
                <a:lnTo>
                  <a:pt x="497982" y="255143"/>
                </a:lnTo>
                <a:lnTo>
                  <a:pt x="505713" y="188595"/>
                </a:lnTo>
                <a:lnTo>
                  <a:pt x="503781" y="154015"/>
                </a:lnTo>
                <a:lnTo>
                  <a:pt x="488247" y="92761"/>
                </a:lnTo>
                <a:lnTo>
                  <a:pt x="457384" y="42898"/>
                </a:lnTo>
                <a:lnTo>
                  <a:pt x="412859" y="9854"/>
                </a:lnTo>
                <a:lnTo>
                  <a:pt x="385572" y="0"/>
                </a:lnTo>
                <a:close/>
              </a:path>
              <a:path w="506095" h="377189">
                <a:moveTo>
                  <a:pt x="120142" y="0"/>
                </a:moveTo>
                <a:lnTo>
                  <a:pt x="68849" y="24161"/>
                </a:lnTo>
                <a:lnTo>
                  <a:pt x="30987" y="66040"/>
                </a:lnTo>
                <a:lnTo>
                  <a:pt x="7731" y="122078"/>
                </a:lnTo>
                <a:lnTo>
                  <a:pt x="0" y="188595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127"/>
                </a:lnTo>
                <a:lnTo>
                  <a:pt x="92709" y="367047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87" y="352071"/>
                </a:lnTo>
                <a:lnTo>
                  <a:pt x="84947" y="338836"/>
                </a:lnTo>
                <a:lnTo>
                  <a:pt x="56642" y="301244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40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73379" y="1488947"/>
            <a:ext cx="8772525" cy="4829810"/>
          </a:xfrm>
          <a:prstGeom prst="rect">
            <a:avLst/>
          </a:prstGeom>
          <a:ln w="64007">
            <a:solidFill>
              <a:srgbClr val="F8AF39"/>
            </a:solidFill>
          </a:ln>
        </p:spPr>
        <p:txBody>
          <a:bodyPr wrap="square" lIns="0" tIns="299720" rIns="0" bIns="0" rtlCol="0" vert="horz">
            <a:spAutoFit/>
          </a:bodyPr>
          <a:lstStyle/>
          <a:p>
            <a:pPr marL="483870">
              <a:lnSpc>
                <a:spcPct val="100000"/>
              </a:lnSpc>
              <a:spcBef>
                <a:spcPts val="2360"/>
              </a:spcBef>
              <a:tabLst>
                <a:tab pos="998855" algn="l"/>
                <a:tab pos="6740525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자유도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2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3200" spc="-125">
                <a:solidFill>
                  <a:srgbClr val="585858"/>
                </a:solidFill>
                <a:latin typeface="Gulim"/>
                <a:cs typeface="Gulim"/>
              </a:rPr>
              <a:t>인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카이제곱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분포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 spc="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dirty="0" sz="3200" spc="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65">
                <a:solidFill>
                  <a:srgbClr val="585858"/>
                </a:solidFill>
                <a:latin typeface="Cambria Math"/>
                <a:cs typeface="Cambria Math"/>
              </a:rPr>
              <a:t>𝜒</a:t>
            </a:r>
            <a:r>
              <a:rPr dirty="0" baseline="28368" sz="3525" spc="9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965450" y="447294"/>
            <a:ext cx="5156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202" sz="4950" spc="-37">
                <a:latin typeface="Cambria Math"/>
                <a:cs typeface="Cambria Math"/>
              </a:rPr>
              <a:t>𝝌</a:t>
            </a:r>
            <a:r>
              <a:rPr dirty="0" sz="2400" spc="-25">
                <a:latin typeface="Cambria Math"/>
                <a:cs typeface="Cambria Math"/>
              </a:rPr>
              <a:t>𝟐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0" y="0"/>
            <a:ext cx="12192000" cy="1139825"/>
            <a:chOff x="0" y="0"/>
            <a:chExt cx="12192000" cy="1139825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5509" y="676401"/>
              <a:ext cx="243839" cy="46329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7429" y="676401"/>
              <a:ext cx="1083564" cy="46329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20">
                <a:solidFill>
                  <a:srgbClr val="684107"/>
                </a:solidFill>
                <a:latin typeface="Gulim"/>
                <a:cs typeface="Gulim"/>
              </a:rPr>
              <a:t>표본분산의확률분포</a:t>
            </a:r>
            <a:endParaRPr sz="25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4508" y="438241"/>
            <a:ext cx="2988310" cy="765810"/>
            <a:chOff x="254508" y="438241"/>
            <a:chExt cx="2988310" cy="765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76402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630" y="676402"/>
              <a:ext cx="243839" cy="463296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3125851" y="1891029"/>
            <a:ext cx="920750" cy="1108710"/>
          </a:xfrm>
          <a:custGeom>
            <a:avLst/>
            <a:gdLst/>
            <a:ahLst/>
            <a:cxnLst/>
            <a:rect l="l" t="t" r="r" b="b"/>
            <a:pathLst>
              <a:path w="920750" h="1108710">
                <a:moveTo>
                  <a:pt x="125476" y="15240"/>
                </a:moveTo>
                <a:lnTo>
                  <a:pt x="120142" y="0"/>
                </a:lnTo>
                <a:lnTo>
                  <a:pt x="92798" y="9855"/>
                </a:lnTo>
                <a:lnTo>
                  <a:pt x="68846" y="24168"/>
                </a:lnTo>
                <a:lnTo>
                  <a:pt x="30988" y="66040"/>
                </a:lnTo>
                <a:lnTo>
                  <a:pt x="7721" y="122085"/>
                </a:lnTo>
                <a:lnTo>
                  <a:pt x="0" y="188595"/>
                </a:lnTo>
                <a:lnTo>
                  <a:pt x="1930" y="223202"/>
                </a:lnTo>
                <a:lnTo>
                  <a:pt x="17411" y="284429"/>
                </a:lnTo>
                <a:lnTo>
                  <a:pt x="48133" y="334137"/>
                </a:lnTo>
                <a:lnTo>
                  <a:pt x="92710" y="367055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79" y="352082"/>
                </a:lnTo>
                <a:lnTo>
                  <a:pt x="84937" y="338836"/>
                </a:lnTo>
                <a:lnTo>
                  <a:pt x="56642" y="301244"/>
                </a:lnTo>
                <a:lnTo>
                  <a:pt x="39890" y="249999"/>
                </a:lnTo>
                <a:lnTo>
                  <a:pt x="34290" y="186563"/>
                </a:lnTo>
                <a:lnTo>
                  <a:pt x="35687" y="154444"/>
                </a:lnTo>
                <a:lnTo>
                  <a:pt x="46875" y="98679"/>
                </a:lnTo>
                <a:lnTo>
                  <a:pt x="69354" y="54622"/>
                </a:lnTo>
                <a:lnTo>
                  <a:pt x="103746" y="24752"/>
                </a:lnTo>
                <a:lnTo>
                  <a:pt x="125476" y="15240"/>
                </a:lnTo>
                <a:close/>
              </a:path>
              <a:path w="920750" h="1108710">
                <a:moveTo>
                  <a:pt x="506476" y="746760"/>
                </a:moveTo>
                <a:lnTo>
                  <a:pt x="501142" y="731520"/>
                </a:lnTo>
                <a:lnTo>
                  <a:pt x="473798" y="741375"/>
                </a:lnTo>
                <a:lnTo>
                  <a:pt x="449846" y="755688"/>
                </a:lnTo>
                <a:lnTo>
                  <a:pt x="411988" y="797560"/>
                </a:lnTo>
                <a:lnTo>
                  <a:pt x="388721" y="853605"/>
                </a:lnTo>
                <a:lnTo>
                  <a:pt x="381000" y="920115"/>
                </a:lnTo>
                <a:lnTo>
                  <a:pt x="382930" y="954722"/>
                </a:lnTo>
                <a:lnTo>
                  <a:pt x="398411" y="1015949"/>
                </a:lnTo>
                <a:lnTo>
                  <a:pt x="429120" y="1065657"/>
                </a:lnTo>
                <a:lnTo>
                  <a:pt x="473697" y="1098575"/>
                </a:lnTo>
                <a:lnTo>
                  <a:pt x="501142" y="1108456"/>
                </a:lnTo>
                <a:lnTo>
                  <a:pt x="505968" y="1093089"/>
                </a:lnTo>
                <a:lnTo>
                  <a:pt x="484479" y="1083602"/>
                </a:lnTo>
                <a:lnTo>
                  <a:pt x="465937" y="1070356"/>
                </a:lnTo>
                <a:lnTo>
                  <a:pt x="437642" y="1032764"/>
                </a:lnTo>
                <a:lnTo>
                  <a:pt x="420890" y="981519"/>
                </a:lnTo>
                <a:lnTo>
                  <a:pt x="415290" y="918083"/>
                </a:lnTo>
                <a:lnTo>
                  <a:pt x="416687" y="885964"/>
                </a:lnTo>
                <a:lnTo>
                  <a:pt x="427875" y="830199"/>
                </a:lnTo>
                <a:lnTo>
                  <a:pt x="450354" y="786142"/>
                </a:lnTo>
                <a:lnTo>
                  <a:pt x="484746" y="756272"/>
                </a:lnTo>
                <a:lnTo>
                  <a:pt x="506476" y="746760"/>
                </a:lnTo>
                <a:close/>
              </a:path>
              <a:path w="920750" h="1108710">
                <a:moveTo>
                  <a:pt x="539242" y="188595"/>
                </a:moveTo>
                <a:lnTo>
                  <a:pt x="531482" y="122085"/>
                </a:lnTo>
                <a:lnTo>
                  <a:pt x="508127" y="66040"/>
                </a:lnTo>
                <a:lnTo>
                  <a:pt x="470319" y="24168"/>
                </a:lnTo>
                <a:lnTo>
                  <a:pt x="419100" y="0"/>
                </a:lnTo>
                <a:lnTo>
                  <a:pt x="413639" y="15240"/>
                </a:lnTo>
                <a:lnTo>
                  <a:pt x="435444" y="24752"/>
                </a:lnTo>
                <a:lnTo>
                  <a:pt x="454215" y="37871"/>
                </a:lnTo>
                <a:lnTo>
                  <a:pt x="482600" y="75057"/>
                </a:lnTo>
                <a:lnTo>
                  <a:pt x="499275" y="125145"/>
                </a:lnTo>
                <a:lnTo>
                  <a:pt x="504825" y="186563"/>
                </a:lnTo>
                <a:lnTo>
                  <a:pt x="503428" y="219811"/>
                </a:lnTo>
                <a:lnTo>
                  <a:pt x="492277" y="277152"/>
                </a:lnTo>
                <a:lnTo>
                  <a:pt x="469849" y="321894"/>
                </a:lnTo>
                <a:lnTo>
                  <a:pt x="435749" y="352082"/>
                </a:lnTo>
                <a:lnTo>
                  <a:pt x="414274" y="361569"/>
                </a:lnTo>
                <a:lnTo>
                  <a:pt x="419100" y="376936"/>
                </a:lnTo>
                <a:lnTo>
                  <a:pt x="470433" y="352793"/>
                </a:lnTo>
                <a:lnTo>
                  <a:pt x="508254" y="311023"/>
                </a:lnTo>
                <a:lnTo>
                  <a:pt x="531507" y="255143"/>
                </a:lnTo>
                <a:lnTo>
                  <a:pt x="537298" y="223202"/>
                </a:lnTo>
                <a:lnTo>
                  <a:pt x="539242" y="188595"/>
                </a:lnTo>
                <a:close/>
              </a:path>
              <a:path w="920750" h="1108710">
                <a:moveTo>
                  <a:pt x="920242" y="920115"/>
                </a:moveTo>
                <a:lnTo>
                  <a:pt x="912482" y="853605"/>
                </a:lnTo>
                <a:lnTo>
                  <a:pt x="889127" y="797560"/>
                </a:lnTo>
                <a:lnTo>
                  <a:pt x="851319" y="755688"/>
                </a:lnTo>
                <a:lnTo>
                  <a:pt x="800100" y="731520"/>
                </a:lnTo>
                <a:lnTo>
                  <a:pt x="794639" y="746760"/>
                </a:lnTo>
                <a:lnTo>
                  <a:pt x="816444" y="756272"/>
                </a:lnTo>
                <a:lnTo>
                  <a:pt x="835215" y="769391"/>
                </a:lnTo>
                <a:lnTo>
                  <a:pt x="863600" y="806577"/>
                </a:lnTo>
                <a:lnTo>
                  <a:pt x="880275" y="856665"/>
                </a:lnTo>
                <a:lnTo>
                  <a:pt x="885825" y="918083"/>
                </a:lnTo>
                <a:lnTo>
                  <a:pt x="884428" y="951331"/>
                </a:lnTo>
                <a:lnTo>
                  <a:pt x="873277" y="1008672"/>
                </a:lnTo>
                <a:lnTo>
                  <a:pt x="850849" y="1053414"/>
                </a:lnTo>
                <a:lnTo>
                  <a:pt x="816749" y="1083602"/>
                </a:lnTo>
                <a:lnTo>
                  <a:pt x="795274" y="1093089"/>
                </a:lnTo>
                <a:lnTo>
                  <a:pt x="800100" y="1108456"/>
                </a:lnTo>
                <a:lnTo>
                  <a:pt x="851433" y="1084313"/>
                </a:lnTo>
                <a:lnTo>
                  <a:pt x="889254" y="1042543"/>
                </a:lnTo>
                <a:lnTo>
                  <a:pt x="912507" y="986675"/>
                </a:lnTo>
                <a:lnTo>
                  <a:pt x="918298" y="954722"/>
                </a:lnTo>
                <a:lnTo>
                  <a:pt x="920242" y="920115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857402" y="1533097"/>
            <a:ext cx="4224655" cy="1488440"/>
          </a:xfrm>
          <a:prstGeom prst="rect">
            <a:avLst/>
          </a:prstGeom>
        </p:spPr>
        <p:txBody>
          <a:bodyPr wrap="square" lIns="0" tIns="2559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14"/>
              </a:spcBef>
              <a:tabLst>
                <a:tab pos="514984" algn="l"/>
                <a:tab pos="2401570" algn="l"/>
                <a:tab pos="2954020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기댓값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𝐸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32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920"/>
              </a:spcBef>
              <a:tabLst>
                <a:tab pos="514984" algn="l"/>
                <a:tab pos="1705610" algn="l"/>
                <a:tab pos="2782570" algn="l"/>
                <a:tab pos="3336290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320">
                <a:solidFill>
                  <a:srgbClr val="585858"/>
                </a:solidFill>
                <a:latin typeface="Gulim"/>
                <a:cs typeface="Gulim"/>
              </a:rPr>
              <a:t>분산</a:t>
            </a:r>
            <a:r>
              <a:rPr dirty="0" sz="3200">
                <a:solidFill>
                  <a:srgbClr val="585858"/>
                </a:solidFill>
                <a:latin typeface="Gulim"/>
                <a:cs typeface="Gulim"/>
              </a:rPr>
              <a:t>	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32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𝑉𝑎𝑟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2𝑛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65450" y="447294"/>
            <a:ext cx="5156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202" sz="4950" spc="-37">
                <a:latin typeface="Cambria Math"/>
                <a:cs typeface="Cambria Math"/>
              </a:rPr>
              <a:t>𝝌</a:t>
            </a:r>
            <a:r>
              <a:rPr dirty="0" sz="2400" spc="-25">
                <a:latin typeface="Cambria Math"/>
                <a:cs typeface="Cambria Math"/>
              </a:rPr>
              <a:t>𝟐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0"/>
            <a:ext cx="12192000" cy="1139825"/>
            <a:chOff x="0" y="0"/>
            <a:chExt cx="12192000" cy="113982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5509" y="676401"/>
              <a:ext cx="243839" cy="4632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7429" y="676401"/>
              <a:ext cx="1083564" cy="46329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20">
                <a:solidFill>
                  <a:srgbClr val="684107"/>
                </a:solidFill>
                <a:latin typeface="Gulim"/>
                <a:cs typeface="Gulim"/>
              </a:rPr>
              <a:t>표본분산의확률분포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73379" y="1488947"/>
            <a:ext cx="8772525" cy="1940560"/>
          </a:xfrm>
          <a:custGeom>
            <a:avLst/>
            <a:gdLst/>
            <a:ahLst/>
            <a:cxnLst/>
            <a:rect l="l" t="t" r="r" b="b"/>
            <a:pathLst>
              <a:path w="8772525" h="1940560">
                <a:moveTo>
                  <a:pt x="0" y="1940052"/>
                </a:moveTo>
                <a:lnTo>
                  <a:pt x="8772144" y="1940052"/>
                </a:lnTo>
                <a:lnTo>
                  <a:pt x="8772144" y="0"/>
                </a:lnTo>
                <a:lnTo>
                  <a:pt x="0" y="0"/>
                </a:lnTo>
                <a:lnTo>
                  <a:pt x="0" y="1940052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4508" y="438241"/>
            <a:ext cx="2988310" cy="765810"/>
            <a:chOff x="254508" y="438241"/>
            <a:chExt cx="2988310" cy="765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76402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630" y="676402"/>
              <a:ext cx="243839" cy="463296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5616066" y="1891029"/>
            <a:ext cx="1191895" cy="377190"/>
          </a:xfrm>
          <a:custGeom>
            <a:avLst/>
            <a:gdLst/>
            <a:ahLst/>
            <a:cxnLst/>
            <a:rect l="l" t="t" r="r" b="b"/>
            <a:pathLst>
              <a:path w="1191895" h="377189">
                <a:moveTo>
                  <a:pt x="1071372" y="0"/>
                </a:moveTo>
                <a:lnTo>
                  <a:pt x="1065911" y="15240"/>
                </a:lnTo>
                <a:lnTo>
                  <a:pt x="1087723" y="24747"/>
                </a:lnTo>
                <a:lnTo>
                  <a:pt x="1106487" y="37861"/>
                </a:lnTo>
                <a:lnTo>
                  <a:pt x="1134872" y="75057"/>
                </a:lnTo>
                <a:lnTo>
                  <a:pt x="1151556" y="125142"/>
                </a:lnTo>
                <a:lnTo>
                  <a:pt x="1157097" y="186562"/>
                </a:lnTo>
                <a:lnTo>
                  <a:pt x="1155711" y="219805"/>
                </a:lnTo>
                <a:lnTo>
                  <a:pt x="1144559" y="277145"/>
                </a:lnTo>
                <a:lnTo>
                  <a:pt x="1122124" y="321885"/>
                </a:lnTo>
                <a:lnTo>
                  <a:pt x="1088024" y="352071"/>
                </a:lnTo>
                <a:lnTo>
                  <a:pt x="1066546" y="361569"/>
                </a:lnTo>
                <a:lnTo>
                  <a:pt x="1071372" y="376936"/>
                </a:lnTo>
                <a:lnTo>
                  <a:pt x="1122711" y="352790"/>
                </a:lnTo>
                <a:lnTo>
                  <a:pt x="1160526" y="311023"/>
                </a:lnTo>
                <a:lnTo>
                  <a:pt x="1183782" y="255143"/>
                </a:lnTo>
                <a:lnTo>
                  <a:pt x="1191514" y="188595"/>
                </a:lnTo>
                <a:lnTo>
                  <a:pt x="1189581" y="154015"/>
                </a:lnTo>
                <a:lnTo>
                  <a:pt x="1174047" y="92761"/>
                </a:lnTo>
                <a:lnTo>
                  <a:pt x="1143184" y="42898"/>
                </a:lnTo>
                <a:lnTo>
                  <a:pt x="1098659" y="9854"/>
                </a:lnTo>
                <a:lnTo>
                  <a:pt x="1071372" y="0"/>
                </a:lnTo>
                <a:close/>
              </a:path>
              <a:path w="1191895" h="377189">
                <a:moveTo>
                  <a:pt x="120142" y="0"/>
                </a:moveTo>
                <a:lnTo>
                  <a:pt x="68849" y="24161"/>
                </a:lnTo>
                <a:lnTo>
                  <a:pt x="30987" y="66040"/>
                </a:lnTo>
                <a:lnTo>
                  <a:pt x="7731" y="122078"/>
                </a:lnTo>
                <a:lnTo>
                  <a:pt x="0" y="188595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3" y="334127"/>
                </a:lnTo>
                <a:lnTo>
                  <a:pt x="92710" y="367047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87" y="352071"/>
                </a:lnTo>
                <a:lnTo>
                  <a:pt x="84947" y="338836"/>
                </a:lnTo>
                <a:lnTo>
                  <a:pt x="56642" y="301244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40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832002" y="1775841"/>
            <a:ext cx="587756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  <a:tab pos="4917440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dirty="0" sz="3200" spc="-18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1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1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3200" spc="-10">
                <a:solidFill>
                  <a:srgbClr val="585858"/>
                </a:solidFill>
                <a:latin typeface="Gulim"/>
                <a:cs typeface="Gulim"/>
              </a:rPr>
              <a:t>이</a:t>
            </a:r>
            <a:r>
              <a:rPr dirty="0" sz="3200" spc="-20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95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95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𝜇</a:t>
            </a:r>
            <a:r>
              <a:rPr dirty="0" sz="3200" spc="7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8368" sz="3525" spc="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28368" sz="3525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977390" y="2844799"/>
            <a:ext cx="1054735" cy="671195"/>
          </a:xfrm>
          <a:custGeom>
            <a:avLst/>
            <a:gdLst/>
            <a:ahLst/>
            <a:cxnLst/>
            <a:rect l="l" t="t" r="r" b="b"/>
            <a:pathLst>
              <a:path w="1054735" h="671195">
                <a:moveTo>
                  <a:pt x="151384" y="15875"/>
                </a:moveTo>
                <a:lnTo>
                  <a:pt x="113372" y="20396"/>
                </a:lnTo>
                <a:lnTo>
                  <a:pt x="85255" y="47840"/>
                </a:lnTo>
                <a:lnTo>
                  <a:pt x="60553" y="82359"/>
                </a:lnTo>
                <a:lnTo>
                  <a:pt x="39243" y="123952"/>
                </a:lnTo>
                <a:lnTo>
                  <a:pt x="22072" y="170967"/>
                </a:lnTo>
                <a:lnTo>
                  <a:pt x="9804" y="221856"/>
                </a:lnTo>
                <a:lnTo>
                  <a:pt x="2451" y="276644"/>
                </a:lnTo>
                <a:lnTo>
                  <a:pt x="0" y="335280"/>
                </a:lnTo>
                <a:lnTo>
                  <a:pt x="2451" y="393649"/>
                </a:lnTo>
                <a:lnTo>
                  <a:pt x="9804" y="448348"/>
                </a:lnTo>
                <a:lnTo>
                  <a:pt x="22072" y="499376"/>
                </a:lnTo>
                <a:lnTo>
                  <a:pt x="39243" y="546735"/>
                </a:lnTo>
                <a:lnTo>
                  <a:pt x="60553" y="588657"/>
                </a:lnTo>
                <a:lnTo>
                  <a:pt x="85255" y="623341"/>
                </a:lnTo>
                <a:lnTo>
                  <a:pt x="113372" y="650811"/>
                </a:lnTo>
                <a:lnTo>
                  <a:pt x="144907" y="671068"/>
                </a:lnTo>
                <a:lnTo>
                  <a:pt x="151384" y="655193"/>
                </a:lnTo>
                <a:lnTo>
                  <a:pt x="126161" y="634847"/>
                </a:lnTo>
                <a:lnTo>
                  <a:pt x="103847" y="608253"/>
                </a:lnTo>
                <a:lnTo>
                  <a:pt x="84442" y="575462"/>
                </a:lnTo>
                <a:lnTo>
                  <a:pt x="67945" y="536448"/>
                </a:lnTo>
                <a:lnTo>
                  <a:pt x="54838" y="492277"/>
                </a:lnTo>
                <a:lnTo>
                  <a:pt x="45478" y="444106"/>
                </a:lnTo>
                <a:lnTo>
                  <a:pt x="39839" y="391922"/>
                </a:lnTo>
                <a:lnTo>
                  <a:pt x="37973" y="335661"/>
                </a:lnTo>
                <a:lnTo>
                  <a:pt x="39865" y="278612"/>
                </a:lnTo>
                <a:lnTo>
                  <a:pt x="45567" y="225933"/>
                </a:lnTo>
                <a:lnTo>
                  <a:pt x="55054" y="177647"/>
                </a:lnTo>
                <a:lnTo>
                  <a:pt x="68326" y="133731"/>
                </a:lnTo>
                <a:lnTo>
                  <a:pt x="84874" y="95135"/>
                </a:lnTo>
                <a:lnTo>
                  <a:pt x="126403" y="36195"/>
                </a:lnTo>
                <a:lnTo>
                  <a:pt x="151384" y="15875"/>
                </a:lnTo>
                <a:close/>
              </a:path>
              <a:path w="1054735" h="671195">
                <a:moveTo>
                  <a:pt x="890143" y="322453"/>
                </a:moveTo>
                <a:lnTo>
                  <a:pt x="164719" y="322453"/>
                </a:lnTo>
                <a:lnTo>
                  <a:pt x="164719" y="348361"/>
                </a:lnTo>
                <a:lnTo>
                  <a:pt x="890143" y="348361"/>
                </a:lnTo>
                <a:lnTo>
                  <a:pt x="890143" y="322453"/>
                </a:lnTo>
                <a:close/>
              </a:path>
              <a:path w="1054735" h="671195">
                <a:moveTo>
                  <a:pt x="1054608" y="335280"/>
                </a:moveTo>
                <a:lnTo>
                  <a:pt x="1052144" y="276644"/>
                </a:lnTo>
                <a:lnTo>
                  <a:pt x="1044790" y="221856"/>
                </a:lnTo>
                <a:lnTo>
                  <a:pt x="1032522" y="170967"/>
                </a:lnTo>
                <a:lnTo>
                  <a:pt x="1015365" y="123952"/>
                </a:lnTo>
                <a:lnTo>
                  <a:pt x="994041" y="82359"/>
                </a:lnTo>
                <a:lnTo>
                  <a:pt x="969327" y="47840"/>
                </a:lnTo>
                <a:lnTo>
                  <a:pt x="941171" y="20396"/>
                </a:lnTo>
                <a:lnTo>
                  <a:pt x="909574" y="0"/>
                </a:lnTo>
                <a:lnTo>
                  <a:pt x="903224" y="15875"/>
                </a:lnTo>
                <a:lnTo>
                  <a:pt x="928268" y="36195"/>
                </a:lnTo>
                <a:lnTo>
                  <a:pt x="950480" y="62611"/>
                </a:lnTo>
                <a:lnTo>
                  <a:pt x="986409" y="133731"/>
                </a:lnTo>
                <a:lnTo>
                  <a:pt x="999667" y="177647"/>
                </a:lnTo>
                <a:lnTo>
                  <a:pt x="1009154" y="225933"/>
                </a:lnTo>
                <a:lnTo>
                  <a:pt x="1014857" y="278612"/>
                </a:lnTo>
                <a:lnTo>
                  <a:pt x="1016762" y="335661"/>
                </a:lnTo>
                <a:lnTo>
                  <a:pt x="1014857" y="391922"/>
                </a:lnTo>
                <a:lnTo>
                  <a:pt x="1009167" y="444106"/>
                </a:lnTo>
                <a:lnTo>
                  <a:pt x="999718" y="492277"/>
                </a:lnTo>
                <a:lnTo>
                  <a:pt x="986536" y="536448"/>
                </a:lnTo>
                <a:lnTo>
                  <a:pt x="970051" y="575462"/>
                </a:lnTo>
                <a:lnTo>
                  <a:pt x="928420" y="634847"/>
                </a:lnTo>
                <a:lnTo>
                  <a:pt x="903224" y="655193"/>
                </a:lnTo>
                <a:lnTo>
                  <a:pt x="909574" y="671068"/>
                </a:lnTo>
                <a:lnTo>
                  <a:pt x="969327" y="623341"/>
                </a:lnTo>
                <a:lnTo>
                  <a:pt x="994041" y="588657"/>
                </a:lnTo>
                <a:lnTo>
                  <a:pt x="1015365" y="546735"/>
                </a:lnTo>
                <a:lnTo>
                  <a:pt x="1032522" y="499376"/>
                </a:lnTo>
                <a:lnTo>
                  <a:pt x="1044790" y="448348"/>
                </a:lnTo>
                <a:lnTo>
                  <a:pt x="1052144" y="393649"/>
                </a:lnTo>
                <a:lnTo>
                  <a:pt x="1054608" y="33528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403094" y="3190494"/>
            <a:ext cx="206375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85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180459" y="2991357"/>
            <a:ext cx="490855" cy="377190"/>
          </a:xfrm>
          <a:custGeom>
            <a:avLst/>
            <a:gdLst/>
            <a:ahLst/>
            <a:cxnLst/>
            <a:rect l="l" t="t" r="r" b="b"/>
            <a:pathLst>
              <a:path w="490854" h="377189">
                <a:moveTo>
                  <a:pt x="370331" y="0"/>
                </a:moveTo>
                <a:lnTo>
                  <a:pt x="364870" y="15239"/>
                </a:lnTo>
                <a:lnTo>
                  <a:pt x="386683" y="24747"/>
                </a:lnTo>
                <a:lnTo>
                  <a:pt x="405447" y="37861"/>
                </a:lnTo>
                <a:lnTo>
                  <a:pt x="433831" y="75056"/>
                </a:lnTo>
                <a:lnTo>
                  <a:pt x="450516" y="125142"/>
                </a:lnTo>
                <a:lnTo>
                  <a:pt x="456056" y="186562"/>
                </a:lnTo>
                <a:lnTo>
                  <a:pt x="454671" y="219805"/>
                </a:lnTo>
                <a:lnTo>
                  <a:pt x="443519" y="277145"/>
                </a:lnTo>
                <a:lnTo>
                  <a:pt x="421084" y="321885"/>
                </a:lnTo>
                <a:lnTo>
                  <a:pt x="386984" y="352071"/>
                </a:lnTo>
                <a:lnTo>
                  <a:pt x="365505" y="361568"/>
                </a:lnTo>
                <a:lnTo>
                  <a:pt x="370331" y="376936"/>
                </a:lnTo>
                <a:lnTo>
                  <a:pt x="421671" y="352790"/>
                </a:lnTo>
                <a:lnTo>
                  <a:pt x="459486" y="311022"/>
                </a:lnTo>
                <a:lnTo>
                  <a:pt x="482742" y="255142"/>
                </a:lnTo>
                <a:lnTo>
                  <a:pt x="490474" y="188594"/>
                </a:lnTo>
                <a:lnTo>
                  <a:pt x="488541" y="154015"/>
                </a:lnTo>
                <a:lnTo>
                  <a:pt x="473007" y="92761"/>
                </a:lnTo>
                <a:lnTo>
                  <a:pt x="442144" y="42898"/>
                </a:lnTo>
                <a:lnTo>
                  <a:pt x="397619" y="9854"/>
                </a:lnTo>
                <a:lnTo>
                  <a:pt x="370331" y="0"/>
                </a:lnTo>
                <a:close/>
              </a:path>
              <a:path w="490854" h="377189">
                <a:moveTo>
                  <a:pt x="120141" y="0"/>
                </a:moveTo>
                <a:lnTo>
                  <a:pt x="68849" y="24161"/>
                </a:lnTo>
                <a:lnTo>
                  <a:pt x="30987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127"/>
                </a:lnTo>
                <a:lnTo>
                  <a:pt x="92709" y="367047"/>
                </a:lnTo>
                <a:lnTo>
                  <a:pt x="120141" y="376936"/>
                </a:lnTo>
                <a:lnTo>
                  <a:pt x="124967" y="361568"/>
                </a:lnTo>
                <a:lnTo>
                  <a:pt x="103487" y="352071"/>
                </a:lnTo>
                <a:lnTo>
                  <a:pt x="84947" y="338835"/>
                </a:lnTo>
                <a:lnTo>
                  <a:pt x="56641" y="301243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39"/>
                </a:lnTo>
                <a:lnTo>
                  <a:pt x="12014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289177" y="2876550"/>
            <a:ext cx="355282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852805" algn="l"/>
                <a:tab pos="1778000" algn="l"/>
                <a:tab pos="3023235" algn="l"/>
                <a:tab pos="3418204" algn="l"/>
              </a:tabLst>
            </a:pPr>
            <a:r>
              <a:rPr dirty="0" sz="3200" spc="-340">
                <a:solidFill>
                  <a:srgbClr val="9E7B09"/>
                </a:solidFill>
                <a:latin typeface="Gulim"/>
                <a:cs typeface="Gulim"/>
              </a:rPr>
              <a:t>①</a:t>
            </a:r>
            <a:r>
              <a:rPr dirty="0" sz="320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dirty="0" baseline="43735" sz="3525" spc="142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39473" sz="2850" spc="142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43735" sz="3525" spc="142">
                <a:solidFill>
                  <a:srgbClr val="585858"/>
                </a:solidFill>
                <a:latin typeface="Cambria Math"/>
                <a:cs typeface="Cambria Math"/>
              </a:rPr>
              <a:t>−𝜇</a:t>
            </a:r>
            <a:r>
              <a:rPr dirty="0" baseline="43735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67375" sz="3525" spc="7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67375" sz="3525" spc="209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~ </a:t>
            </a:r>
            <a:r>
              <a:rPr dirty="0" sz="3200" spc="65">
                <a:solidFill>
                  <a:srgbClr val="585858"/>
                </a:solidFill>
                <a:latin typeface="Cambria Math"/>
                <a:cs typeface="Cambria Math"/>
              </a:rPr>
              <a:t>𝜒</a:t>
            </a:r>
            <a:r>
              <a:rPr dirty="0" baseline="28368" sz="3525" spc="9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170296" y="3167252"/>
            <a:ext cx="725805" cy="26034"/>
          </a:xfrm>
          <a:custGeom>
            <a:avLst/>
            <a:gdLst/>
            <a:ahLst/>
            <a:cxnLst/>
            <a:rect l="l" t="t" r="r" b="b"/>
            <a:pathLst>
              <a:path w="725804" h="26035">
                <a:moveTo>
                  <a:pt x="725424" y="0"/>
                </a:moveTo>
                <a:lnTo>
                  <a:pt x="0" y="0"/>
                </a:lnTo>
                <a:lnTo>
                  <a:pt x="0" y="25908"/>
                </a:lnTo>
                <a:lnTo>
                  <a:pt x="725424" y="25908"/>
                </a:lnTo>
                <a:lnTo>
                  <a:pt x="72542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431535" y="3190494"/>
            <a:ext cx="206375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85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774306" y="2991357"/>
            <a:ext cx="801370" cy="377190"/>
          </a:xfrm>
          <a:custGeom>
            <a:avLst/>
            <a:gdLst/>
            <a:ahLst/>
            <a:cxnLst/>
            <a:rect l="l" t="t" r="r" b="b"/>
            <a:pathLst>
              <a:path w="801370" h="377189">
                <a:moveTo>
                  <a:pt x="681227" y="0"/>
                </a:moveTo>
                <a:lnTo>
                  <a:pt x="675767" y="15239"/>
                </a:lnTo>
                <a:lnTo>
                  <a:pt x="697579" y="24747"/>
                </a:lnTo>
                <a:lnTo>
                  <a:pt x="716343" y="37861"/>
                </a:lnTo>
                <a:lnTo>
                  <a:pt x="744727" y="75056"/>
                </a:lnTo>
                <a:lnTo>
                  <a:pt x="761412" y="125142"/>
                </a:lnTo>
                <a:lnTo>
                  <a:pt x="766952" y="186562"/>
                </a:lnTo>
                <a:lnTo>
                  <a:pt x="765567" y="219805"/>
                </a:lnTo>
                <a:lnTo>
                  <a:pt x="754415" y="277145"/>
                </a:lnTo>
                <a:lnTo>
                  <a:pt x="731980" y="321885"/>
                </a:lnTo>
                <a:lnTo>
                  <a:pt x="697880" y="352071"/>
                </a:lnTo>
                <a:lnTo>
                  <a:pt x="676401" y="361568"/>
                </a:lnTo>
                <a:lnTo>
                  <a:pt x="681227" y="376936"/>
                </a:lnTo>
                <a:lnTo>
                  <a:pt x="732567" y="352790"/>
                </a:lnTo>
                <a:lnTo>
                  <a:pt x="770382" y="311022"/>
                </a:lnTo>
                <a:lnTo>
                  <a:pt x="793638" y="255142"/>
                </a:lnTo>
                <a:lnTo>
                  <a:pt x="801370" y="188594"/>
                </a:lnTo>
                <a:lnTo>
                  <a:pt x="799437" y="154015"/>
                </a:lnTo>
                <a:lnTo>
                  <a:pt x="783903" y="92761"/>
                </a:lnTo>
                <a:lnTo>
                  <a:pt x="753040" y="42898"/>
                </a:lnTo>
                <a:lnTo>
                  <a:pt x="708515" y="9854"/>
                </a:lnTo>
                <a:lnTo>
                  <a:pt x="681227" y="0"/>
                </a:lnTo>
                <a:close/>
              </a:path>
              <a:path w="801370" h="377189">
                <a:moveTo>
                  <a:pt x="120142" y="0"/>
                </a:moveTo>
                <a:lnTo>
                  <a:pt x="68849" y="24161"/>
                </a:lnTo>
                <a:lnTo>
                  <a:pt x="30988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3" y="334127"/>
                </a:lnTo>
                <a:lnTo>
                  <a:pt x="92710" y="367047"/>
                </a:lnTo>
                <a:lnTo>
                  <a:pt x="120142" y="376936"/>
                </a:lnTo>
                <a:lnTo>
                  <a:pt x="124968" y="361568"/>
                </a:lnTo>
                <a:lnTo>
                  <a:pt x="103487" y="352071"/>
                </a:lnTo>
                <a:lnTo>
                  <a:pt x="84947" y="338835"/>
                </a:lnTo>
                <a:lnTo>
                  <a:pt x="56642" y="301243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39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145532" y="2876550"/>
            <a:ext cx="23361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907415" algn="l"/>
                <a:tab pos="1762760" algn="l"/>
              </a:tabLst>
            </a:pPr>
            <a:r>
              <a:rPr dirty="0" baseline="43735" sz="3525" spc="142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39473" sz="2850" spc="142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43735" sz="3525" spc="142">
                <a:solidFill>
                  <a:srgbClr val="585858"/>
                </a:solidFill>
                <a:latin typeface="Cambria Math"/>
                <a:cs typeface="Cambria Math"/>
              </a:rPr>
              <a:t>−𝜇</a:t>
            </a:r>
            <a:r>
              <a:rPr dirty="0" baseline="43735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dirty="0" sz="3200" spc="-1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6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0,1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65450" y="447294"/>
            <a:ext cx="5156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202" sz="4950" spc="-37">
                <a:latin typeface="Cambria Math"/>
                <a:cs typeface="Cambria Math"/>
              </a:rPr>
              <a:t>𝝌</a:t>
            </a:r>
            <a:r>
              <a:rPr dirty="0" sz="2400" spc="-25">
                <a:latin typeface="Cambria Math"/>
                <a:cs typeface="Cambria Math"/>
              </a:rPr>
              <a:t>𝟐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0" y="0"/>
            <a:ext cx="12192000" cy="1139825"/>
            <a:chOff x="0" y="0"/>
            <a:chExt cx="12192000" cy="1139825"/>
          </a:xfrm>
        </p:grpSpPr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5509" y="676401"/>
              <a:ext cx="243839" cy="46329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7429" y="676401"/>
              <a:ext cx="1083564" cy="46329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20">
                <a:solidFill>
                  <a:srgbClr val="684107"/>
                </a:solidFill>
                <a:latin typeface="Gulim"/>
                <a:cs typeface="Gulim"/>
              </a:rPr>
              <a:t>표본분산의확률분포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348995" y="1516380"/>
            <a:ext cx="8796655" cy="2443480"/>
          </a:xfrm>
          <a:custGeom>
            <a:avLst/>
            <a:gdLst/>
            <a:ahLst/>
            <a:cxnLst/>
            <a:rect l="l" t="t" r="r" b="b"/>
            <a:pathLst>
              <a:path w="8796655" h="2443479">
                <a:moveTo>
                  <a:pt x="0" y="2442972"/>
                </a:moveTo>
                <a:lnTo>
                  <a:pt x="8796528" y="2442972"/>
                </a:lnTo>
                <a:lnTo>
                  <a:pt x="8796528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dirty="0" sz="2000" spc="-4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000" spc="-145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dirty="0" spc="-50"/>
              <a:t>[</a:t>
            </a:r>
            <a:r>
              <a:rPr dirty="0"/>
              <a:t>	</a:t>
            </a:r>
            <a:r>
              <a:rPr dirty="0" spc="-50"/>
              <a:t>]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4438777" y="3665220"/>
            <a:ext cx="3863975" cy="619125"/>
            <a:chOff x="4438777" y="3665220"/>
            <a:chExt cx="3863975" cy="61912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777" y="3665220"/>
              <a:ext cx="2825877" cy="61874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9750" y="3665220"/>
              <a:ext cx="1412748" cy="618744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4" name="object 14" descr="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4508" y="438241"/>
            <a:ext cx="2988310" cy="765810"/>
            <a:chOff x="254508" y="438241"/>
            <a:chExt cx="2988310" cy="765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76402"/>
              <a:ext cx="1806320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1630" y="676402"/>
              <a:ext cx="243839" cy="463296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5616066" y="1900173"/>
            <a:ext cx="1191895" cy="377190"/>
          </a:xfrm>
          <a:custGeom>
            <a:avLst/>
            <a:gdLst/>
            <a:ahLst/>
            <a:cxnLst/>
            <a:rect l="l" t="t" r="r" b="b"/>
            <a:pathLst>
              <a:path w="1191895" h="377189">
                <a:moveTo>
                  <a:pt x="1071372" y="0"/>
                </a:moveTo>
                <a:lnTo>
                  <a:pt x="1065911" y="15239"/>
                </a:lnTo>
                <a:lnTo>
                  <a:pt x="1087723" y="24747"/>
                </a:lnTo>
                <a:lnTo>
                  <a:pt x="1106487" y="37861"/>
                </a:lnTo>
                <a:lnTo>
                  <a:pt x="1134872" y="75056"/>
                </a:lnTo>
                <a:lnTo>
                  <a:pt x="1151556" y="125142"/>
                </a:lnTo>
                <a:lnTo>
                  <a:pt x="1157097" y="186562"/>
                </a:lnTo>
                <a:lnTo>
                  <a:pt x="1155711" y="219805"/>
                </a:lnTo>
                <a:lnTo>
                  <a:pt x="1144559" y="277145"/>
                </a:lnTo>
                <a:lnTo>
                  <a:pt x="1122124" y="321885"/>
                </a:lnTo>
                <a:lnTo>
                  <a:pt x="1088024" y="352071"/>
                </a:lnTo>
                <a:lnTo>
                  <a:pt x="1066546" y="361568"/>
                </a:lnTo>
                <a:lnTo>
                  <a:pt x="1071372" y="376936"/>
                </a:lnTo>
                <a:lnTo>
                  <a:pt x="1122711" y="352790"/>
                </a:lnTo>
                <a:lnTo>
                  <a:pt x="1160526" y="311023"/>
                </a:lnTo>
                <a:lnTo>
                  <a:pt x="1183782" y="255143"/>
                </a:lnTo>
                <a:lnTo>
                  <a:pt x="1191514" y="188595"/>
                </a:lnTo>
                <a:lnTo>
                  <a:pt x="1189581" y="154015"/>
                </a:lnTo>
                <a:lnTo>
                  <a:pt x="1174047" y="92761"/>
                </a:lnTo>
                <a:lnTo>
                  <a:pt x="1143184" y="42898"/>
                </a:lnTo>
                <a:lnTo>
                  <a:pt x="1098659" y="9854"/>
                </a:lnTo>
                <a:lnTo>
                  <a:pt x="1071372" y="0"/>
                </a:lnTo>
                <a:close/>
              </a:path>
              <a:path w="1191895" h="377189">
                <a:moveTo>
                  <a:pt x="120142" y="0"/>
                </a:moveTo>
                <a:lnTo>
                  <a:pt x="68849" y="24161"/>
                </a:lnTo>
                <a:lnTo>
                  <a:pt x="30987" y="66039"/>
                </a:lnTo>
                <a:lnTo>
                  <a:pt x="7731" y="122078"/>
                </a:lnTo>
                <a:lnTo>
                  <a:pt x="0" y="188595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3" y="334127"/>
                </a:lnTo>
                <a:lnTo>
                  <a:pt x="92710" y="367047"/>
                </a:lnTo>
                <a:lnTo>
                  <a:pt x="120142" y="376936"/>
                </a:lnTo>
                <a:lnTo>
                  <a:pt x="124968" y="361568"/>
                </a:lnTo>
                <a:lnTo>
                  <a:pt x="103487" y="352071"/>
                </a:lnTo>
                <a:lnTo>
                  <a:pt x="84947" y="338836"/>
                </a:lnTo>
                <a:lnTo>
                  <a:pt x="56642" y="301243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39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832002" y="1784985"/>
            <a:ext cx="587756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  <a:tab pos="4917440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dirty="0" sz="3200" spc="-18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1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1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3200" spc="-10">
                <a:solidFill>
                  <a:srgbClr val="585858"/>
                </a:solidFill>
                <a:latin typeface="Gulim"/>
                <a:cs typeface="Gulim"/>
              </a:rPr>
              <a:t>이</a:t>
            </a:r>
            <a:r>
              <a:rPr dirty="0" sz="3200" spc="-20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95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95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𝜇</a:t>
            </a:r>
            <a:r>
              <a:rPr dirty="0" sz="3200" spc="7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8368" sz="3525" spc="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28368" sz="3525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942465" y="2767075"/>
            <a:ext cx="1165860" cy="357505"/>
          </a:xfrm>
          <a:custGeom>
            <a:avLst/>
            <a:gdLst/>
            <a:ahLst/>
            <a:cxnLst/>
            <a:rect l="l" t="t" r="r" b="b"/>
            <a:pathLst>
              <a:path w="1165860" h="357505">
                <a:moveTo>
                  <a:pt x="117856" y="11176"/>
                </a:moveTo>
                <a:lnTo>
                  <a:pt x="113919" y="0"/>
                </a:lnTo>
                <a:lnTo>
                  <a:pt x="93929" y="7175"/>
                </a:lnTo>
                <a:lnTo>
                  <a:pt x="76428" y="17614"/>
                </a:lnTo>
                <a:lnTo>
                  <a:pt x="48768" y="48260"/>
                </a:lnTo>
                <a:lnTo>
                  <a:pt x="31788" y="89115"/>
                </a:lnTo>
                <a:lnTo>
                  <a:pt x="26162" y="137668"/>
                </a:lnTo>
                <a:lnTo>
                  <a:pt x="27559" y="162966"/>
                </a:lnTo>
                <a:lnTo>
                  <a:pt x="38849" y="207645"/>
                </a:lnTo>
                <a:lnTo>
                  <a:pt x="61341" y="243941"/>
                </a:lnTo>
                <a:lnTo>
                  <a:pt x="93916" y="267995"/>
                </a:lnTo>
                <a:lnTo>
                  <a:pt x="113919" y="275209"/>
                </a:lnTo>
                <a:lnTo>
                  <a:pt x="117348" y="264033"/>
                </a:lnTo>
                <a:lnTo>
                  <a:pt x="101663" y="257086"/>
                </a:lnTo>
                <a:lnTo>
                  <a:pt x="88163" y="247434"/>
                </a:lnTo>
                <a:lnTo>
                  <a:pt x="60388" y="202374"/>
                </a:lnTo>
                <a:lnTo>
                  <a:pt x="52197" y="160515"/>
                </a:lnTo>
                <a:lnTo>
                  <a:pt x="51181" y="136271"/>
                </a:lnTo>
                <a:lnTo>
                  <a:pt x="52197" y="112750"/>
                </a:lnTo>
                <a:lnTo>
                  <a:pt x="60388" y="71983"/>
                </a:lnTo>
                <a:lnTo>
                  <a:pt x="88277" y="27622"/>
                </a:lnTo>
                <a:lnTo>
                  <a:pt x="101942" y="18059"/>
                </a:lnTo>
                <a:lnTo>
                  <a:pt x="117856" y="11176"/>
                </a:lnTo>
                <a:close/>
              </a:path>
              <a:path w="1165860" h="357505">
                <a:moveTo>
                  <a:pt x="807339" y="137668"/>
                </a:moveTo>
                <a:lnTo>
                  <a:pt x="801700" y="89115"/>
                </a:lnTo>
                <a:lnTo>
                  <a:pt x="784733" y="48260"/>
                </a:lnTo>
                <a:lnTo>
                  <a:pt x="757059" y="17614"/>
                </a:lnTo>
                <a:lnTo>
                  <a:pt x="719582" y="0"/>
                </a:lnTo>
                <a:lnTo>
                  <a:pt x="715645" y="11176"/>
                </a:lnTo>
                <a:lnTo>
                  <a:pt x="731583" y="18059"/>
                </a:lnTo>
                <a:lnTo>
                  <a:pt x="745324" y="27622"/>
                </a:lnTo>
                <a:lnTo>
                  <a:pt x="773150" y="71983"/>
                </a:lnTo>
                <a:lnTo>
                  <a:pt x="781291" y="112750"/>
                </a:lnTo>
                <a:lnTo>
                  <a:pt x="782320" y="136271"/>
                </a:lnTo>
                <a:lnTo>
                  <a:pt x="781291" y="160515"/>
                </a:lnTo>
                <a:lnTo>
                  <a:pt x="773099" y="202374"/>
                </a:lnTo>
                <a:lnTo>
                  <a:pt x="745375" y="247434"/>
                </a:lnTo>
                <a:lnTo>
                  <a:pt x="716153" y="264033"/>
                </a:lnTo>
                <a:lnTo>
                  <a:pt x="719582" y="275209"/>
                </a:lnTo>
                <a:lnTo>
                  <a:pt x="757110" y="257581"/>
                </a:lnTo>
                <a:lnTo>
                  <a:pt x="784733" y="227076"/>
                </a:lnTo>
                <a:lnTo>
                  <a:pt x="801700" y="186283"/>
                </a:lnTo>
                <a:lnTo>
                  <a:pt x="805929" y="162966"/>
                </a:lnTo>
                <a:lnTo>
                  <a:pt x="807339" y="137668"/>
                </a:lnTo>
                <a:close/>
              </a:path>
              <a:path w="1165860" h="357505">
                <a:moveTo>
                  <a:pt x="1165860" y="331597"/>
                </a:moveTo>
                <a:lnTo>
                  <a:pt x="0" y="331597"/>
                </a:lnTo>
                <a:lnTo>
                  <a:pt x="0" y="357505"/>
                </a:lnTo>
                <a:lnTo>
                  <a:pt x="1165860" y="357505"/>
                </a:lnTo>
                <a:lnTo>
                  <a:pt x="1165860" y="33159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321305" y="3031998"/>
            <a:ext cx="41148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baseline="-16548" sz="3525" spc="179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sz="1900" spc="12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122546" y="2922777"/>
            <a:ext cx="1214755" cy="377190"/>
          </a:xfrm>
          <a:custGeom>
            <a:avLst/>
            <a:gdLst/>
            <a:ahLst/>
            <a:cxnLst/>
            <a:rect l="l" t="t" r="r" b="b"/>
            <a:pathLst>
              <a:path w="1214754" h="377189">
                <a:moveTo>
                  <a:pt x="1094231" y="0"/>
                </a:moveTo>
                <a:lnTo>
                  <a:pt x="1088770" y="15239"/>
                </a:lnTo>
                <a:lnTo>
                  <a:pt x="1110583" y="24747"/>
                </a:lnTo>
                <a:lnTo>
                  <a:pt x="1129347" y="37861"/>
                </a:lnTo>
                <a:lnTo>
                  <a:pt x="1157731" y="75057"/>
                </a:lnTo>
                <a:lnTo>
                  <a:pt x="1174416" y="125142"/>
                </a:lnTo>
                <a:lnTo>
                  <a:pt x="1179956" y="186562"/>
                </a:lnTo>
                <a:lnTo>
                  <a:pt x="1178571" y="219805"/>
                </a:lnTo>
                <a:lnTo>
                  <a:pt x="1167419" y="277145"/>
                </a:lnTo>
                <a:lnTo>
                  <a:pt x="1144984" y="321885"/>
                </a:lnTo>
                <a:lnTo>
                  <a:pt x="1110884" y="352071"/>
                </a:lnTo>
                <a:lnTo>
                  <a:pt x="1089405" y="361569"/>
                </a:lnTo>
                <a:lnTo>
                  <a:pt x="1094231" y="376936"/>
                </a:lnTo>
                <a:lnTo>
                  <a:pt x="1145571" y="352790"/>
                </a:lnTo>
                <a:lnTo>
                  <a:pt x="1183386" y="311023"/>
                </a:lnTo>
                <a:lnTo>
                  <a:pt x="1206642" y="255143"/>
                </a:lnTo>
                <a:lnTo>
                  <a:pt x="1214374" y="188595"/>
                </a:lnTo>
                <a:lnTo>
                  <a:pt x="1212441" y="154015"/>
                </a:lnTo>
                <a:lnTo>
                  <a:pt x="1196907" y="92761"/>
                </a:lnTo>
                <a:lnTo>
                  <a:pt x="1166044" y="42898"/>
                </a:lnTo>
                <a:lnTo>
                  <a:pt x="1121519" y="9854"/>
                </a:lnTo>
                <a:lnTo>
                  <a:pt x="1094231" y="0"/>
                </a:lnTo>
                <a:close/>
              </a:path>
              <a:path w="1214754" h="377189">
                <a:moveTo>
                  <a:pt x="120141" y="0"/>
                </a:moveTo>
                <a:lnTo>
                  <a:pt x="68849" y="24161"/>
                </a:lnTo>
                <a:lnTo>
                  <a:pt x="30987" y="66039"/>
                </a:lnTo>
                <a:lnTo>
                  <a:pt x="7731" y="122078"/>
                </a:lnTo>
                <a:lnTo>
                  <a:pt x="0" y="188595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127"/>
                </a:lnTo>
                <a:lnTo>
                  <a:pt x="92709" y="367047"/>
                </a:lnTo>
                <a:lnTo>
                  <a:pt x="120141" y="376936"/>
                </a:lnTo>
                <a:lnTo>
                  <a:pt x="124967" y="361569"/>
                </a:lnTo>
                <a:lnTo>
                  <a:pt x="103487" y="352071"/>
                </a:lnTo>
                <a:lnTo>
                  <a:pt x="84947" y="338836"/>
                </a:lnTo>
                <a:lnTo>
                  <a:pt x="56641" y="301244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39"/>
                </a:lnTo>
                <a:lnTo>
                  <a:pt x="12014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289177" y="2807970"/>
            <a:ext cx="396621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776605" algn="l"/>
                <a:tab pos="1976120" algn="l"/>
                <a:tab pos="2966720" algn="l"/>
              </a:tabLst>
            </a:pPr>
            <a:r>
              <a:rPr dirty="0" sz="3200" spc="-340">
                <a:solidFill>
                  <a:srgbClr val="9E7B09"/>
                </a:solidFill>
                <a:latin typeface="Gulim"/>
                <a:cs typeface="Gulim"/>
              </a:rPr>
              <a:t>②</a:t>
            </a:r>
            <a:r>
              <a:rPr dirty="0" sz="3200">
                <a:solidFill>
                  <a:srgbClr val="9E7B09"/>
                </a:solidFill>
                <a:latin typeface="Gulim"/>
                <a:cs typeface="Gulim"/>
              </a:rPr>
              <a:t>	</a:t>
            </a:r>
            <a:r>
              <a:rPr dirty="0" baseline="43735" sz="3525" spc="89">
                <a:solidFill>
                  <a:srgbClr val="585858"/>
                </a:solidFill>
                <a:latin typeface="Cambria Math"/>
                <a:cs typeface="Cambria Math"/>
              </a:rPr>
              <a:t>𝑛−1</a:t>
            </a:r>
            <a:r>
              <a:rPr dirty="0" baseline="43735" sz="3525" spc="68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43735" sz="3525" spc="127">
                <a:solidFill>
                  <a:srgbClr val="585858"/>
                </a:solidFill>
                <a:latin typeface="Cambria Math"/>
                <a:cs typeface="Cambria Math"/>
              </a:rPr>
              <a:t>𝑆</a:t>
            </a:r>
            <a:r>
              <a:rPr dirty="0" baseline="80409" sz="2850" spc="12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80409" sz="285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~ </a:t>
            </a:r>
            <a:r>
              <a:rPr dirty="0" sz="3200" spc="65">
                <a:solidFill>
                  <a:srgbClr val="585858"/>
                </a:solidFill>
                <a:latin typeface="Cambria Math"/>
                <a:cs typeface="Cambria Math"/>
              </a:rPr>
              <a:t>𝜒</a:t>
            </a:r>
            <a:r>
              <a:rPr dirty="0" baseline="28368" sz="3525" spc="9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3200" spc="3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3200" spc="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965450" y="447294"/>
            <a:ext cx="5156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0202" sz="4950" spc="-37">
                <a:latin typeface="Cambria Math"/>
                <a:cs typeface="Cambria Math"/>
              </a:rPr>
              <a:t>𝝌</a:t>
            </a:r>
            <a:r>
              <a:rPr dirty="0" sz="2400" spc="-25">
                <a:latin typeface="Cambria Math"/>
                <a:cs typeface="Cambria Math"/>
              </a:rPr>
              <a:t>𝟐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0"/>
            <a:ext cx="12192000" cy="1139825"/>
            <a:chOff x="0" y="0"/>
            <a:chExt cx="12192000" cy="1139825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5509" y="676401"/>
              <a:ext cx="243839" cy="46329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7429" y="676401"/>
              <a:ext cx="1083564" cy="463296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20">
                <a:solidFill>
                  <a:srgbClr val="684107"/>
                </a:solidFill>
                <a:latin typeface="Gulim"/>
                <a:cs typeface="Gulim"/>
              </a:rPr>
              <a:t>표본분산의확률분포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348995" y="1516380"/>
            <a:ext cx="8796655" cy="2287905"/>
          </a:xfrm>
          <a:custGeom>
            <a:avLst/>
            <a:gdLst/>
            <a:ahLst/>
            <a:cxnLst/>
            <a:rect l="l" t="t" r="r" b="b"/>
            <a:pathLst>
              <a:path w="8796655" h="2287904">
                <a:moveTo>
                  <a:pt x="0" y="2287524"/>
                </a:moveTo>
                <a:lnTo>
                  <a:pt x="8796528" y="2287524"/>
                </a:lnTo>
                <a:lnTo>
                  <a:pt x="8796528" y="0"/>
                </a:lnTo>
                <a:lnTo>
                  <a:pt x="0" y="0"/>
                </a:lnTo>
                <a:lnTo>
                  <a:pt x="0" y="2287524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dirty="0" sz="2000" spc="-4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000" spc="-145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dirty="0" spc="-50"/>
              <a:t>[</a:t>
            </a:r>
            <a:r>
              <a:rPr dirty="0"/>
              <a:t>	</a:t>
            </a:r>
            <a:r>
              <a:rPr dirty="0" spc="-50"/>
              <a:t>]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4438777" y="3665220"/>
            <a:ext cx="4806315" cy="619125"/>
            <a:chOff x="4438777" y="3665220"/>
            <a:chExt cx="4806315" cy="61912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8777" y="3665220"/>
              <a:ext cx="2825877" cy="61874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9750" y="3665220"/>
              <a:ext cx="2354961" cy="618744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4" name="object 14" descr="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167508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734" y="659637"/>
              <a:ext cx="1083564" cy="4632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616710" y="2248280"/>
            <a:ext cx="117475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10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023486" y="2171445"/>
            <a:ext cx="1191895" cy="377190"/>
          </a:xfrm>
          <a:custGeom>
            <a:avLst/>
            <a:gdLst/>
            <a:ahLst/>
            <a:cxnLst/>
            <a:rect l="l" t="t" r="r" b="b"/>
            <a:pathLst>
              <a:path w="1191895" h="377189">
                <a:moveTo>
                  <a:pt x="1071372" y="0"/>
                </a:moveTo>
                <a:lnTo>
                  <a:pt x="1065911" y="15239"/>
                </a:lnTo>
                <a:lnTo>
                  <a:pt x="1087723" y="24747"/>
                </a:lnTo>
                <a:lnTo>
                  <a:pt x="1106487" y="37861"/>
                </a:lnTo>
                <a:lnTo>
                  <a:pt x="1134872" y="75056"/>
                </a:lnTo>
                <a:lnTo>
                  <a:pt x="1151556" y="125142"/>
                </a:lnTo>
                <a:lnTo>
                  <a:pt x="1157097" y="186562"/>
                </a:lnTo>
                <a:lnTo>
                  <a:pt x="1155711" y="219805"/>
                </a:lnTo>
                <a:lnTo>
                  <a:pt x="1144559" y="277145"/>
                </a:lnTo>
                <a:lnTo>
                  <a:pt x="1122124" y="321885"/>
                </a:lnTo>
                <a:lnTo>
                  <a:pt x="1088024" y="352071"/>
                </a:lnTo>
                <a:lnTo>
                  <a:pt x="1066546" y="361568"/>
                </a:lnTo>
                <a:lnTo>
                  <a:pt x="1071372" y="376936"/>
                </a:lnTo>
                <a:lnTo>
                  <a:pt x="1122711" y="352790"/>
                </a:lnTo>
                <a:lnTo>
                  <a:pt x="1160526" y="311023"/>
                </a:lnTo>
                <a:lnTo>
                  <a:pt x="1183782" y="255142"/>
                </a:lnTo>
                <a:lnTo>
                  <a:pt x="1191514" y="188594"/>
                </a:lnTo>
                <a:lnTo>
                  <a:pt x="1189581" y="154015"/>
                </a:lnTo>
                <a:lnTo>
                  <a:pt x="1174047" y="92761"/>
                </a:lnTo>
                <a:lnTo>
                  <a:pt x="1143184" y="42898"/>
                </a:lnTo>
                <a:lnTo>
                  <a:pt x="1098659" y="9854"/>
                </a:lnTo>
                <a:lnTo>
                  <a:pt x="1071372" y="0"/>
                </a:lnTo>
                <a:close/>
              </a:path>
              <a:path w="1191895" h="377189">
                <a:moveTo>
                  <a:pt x="120141" y="0"/>
                </a:moveTo>
                <a:lnTo>
                  <a:pt x="68849" y="24161"/>
                </a:lnTo>
                <a:lnTo>
                  <a:pt x="30987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127"/>
                </a:lnTo>
                <a:lnTo>
                  <a:pt x="92709" y="367047"/>
                </a:lnTo>
                <a:lnTo>
                  <a:pt x="120141" y="376936"/>
                </a:lnTo>
                <a:lnTo>
                  <a:pt x="124967" y="361568"/>
                </a:lnTo>
                <a:lnTo>
                  <a:pt x="103487" y="352071"/>
                </a:lnTo>
                <a:lnTo>
                  <a:pt x="84947" y="338835"/>
                </a:lnTo>
                <a:lnTo>
                  <a:pt x="56641" y="301243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39"/>
                </a:lnTo>
                <a:lnTo>
                  <a:pt x="12014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832002" y="2056257"/>
            <a:ext cx="428434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  <a:tab pos="1029969" algn="l"/>
                <a:tab pos="3324860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8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𝜇</a:t>
            </a:r>
            <a:r>
              <a:rPr dirty="0" sz="3200" spc="7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8368" sz="3525" spc="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28368" sz="3525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598540" y="2347341"/>
            <a:ext cx="759460" cy="26034"/>
          </a:xfrm>
          <a:custGeom>
            <a:avLst/>
            <a:gdLst/>
            <a:ahLst/>
            <a:cxnLst/>
            <a:rect l="l" t="t" r="r" b="b"/>
            <a:pathLst>
              <a:path w="759460" h="26035">
                <a:moveTo>
                  <a:pt x="758951" y="0"/>
                </a:moveTo>
                <a:lnTo>
                  <a:pt x="0" y="0"/>
                </a:lnTo>
                <a:lnTo>
                  <a:pt x="0" y="25908"/>
                </a:lnTo>
                <a:lnTo>
                  <a:pt x="758951" y="25908"/>
                </a:lnTo>
                <a:lnTo>
                  <a:pt x="75895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37555" y="1818513"/>
            <a:ext cx="9861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328295" algn="l"/>
              </a:tabLst>
            </a:pPr>
            <a:r>
              <a:rPr dirty="0" baseline="-32118" sz="4800" spc="-75">
                <a:solidFill>
                  <a:srgbClr val="585858"/>
                </a:solidFill>
                <a:latin typeface="Cambria Math"/>
                <a:cs typeface="Cambria Math"/>
              </a:rPr>
              <a:t>∶</a:t>
            </a:r>
            <a:r>
              <a:rPr dirty="0" baseline="-32118" sz="4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350" spc="-136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8274" sz="3525" spc="-1604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sz="2350" spc="-455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350" spc="10">
                <a:solidFill>
                  <a:srgbClr val="585858"/>
                </a:solidFill>
                <a:latin typeface="Cambria Math"/>
                <a:cs typeface="Cambria Math"/>
              </a:rPr>
              <a:t/>
            </a:r>
            <a:r>
              <a:rPr dirty="0" sz="2350" spc="65">
                <a:solidFill>
                  <a:srgbClr val="585858"/>
                </a:solidFill>
                <a:latin typeface="Cambria Math"/>
                <a:cs typeface="Cambria Math"/>
              </a:rPr>
              <a:t/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5970904" y="2444876"/>
            <a:ext cx="386715" cy="287020"/>
          </a:xfrm>
          <a:custGeom>
            <a:avLst/>
            <a:gdLst/>
            <a:ahLst/>
            <a:cxnLst/>
            <a:rect l="l" t="t" r="r" b="b"/>
            <a:pathLst>
              <a:path w="386714" h="287019">
                <a:moveTo>
                  <a:pt x="386588" y="0"/>
                </a:moveTo>
                <a:lnTo>
                  <a:pt x="189992" y="0"/>
                </a:lnTo>
                <a:lnTo>
                  <a:pt x="189992" y="635"/>
                </a:lnTo>
                <a:lnTo>
                  <a:pt x="170434" y="635"/>
                </a:lnTo>
                <a:lnTo>
                  <a:pt x="98806" y="248285"/>
                </a:lnTo>
                <a:lnTo>
                  <a:pt x="47625" y="135636"/>
                </a:lnTo>
                <a:lnTo>
                  <a:pt x="0" y="157480"/>
                </a:lnTo>
                <a:lnTo>
                  <a:pt x="4445" y="168401"/>
                </a:lnTo>
                <a:lnTo>
                  <a:pt x="28956" y="157480"/>
                </a:lnTo>
                <a:lnTo>
                  <a:pt x="89027" y="286638"/>
                </a:lnTo>
                <a:lnTo>
                  <a:pt x="103124" y="286638"/>
                </a:lnTo>
                <a:lnTo>
                  <a:pt x="181229" y="19938"/>
                </a:lnTo>
                <a:lnTo>
                  <a:pt x="386588" y="19812"/>
                </a:lnTo>
                <a:lnTo>
                  <a:pt x="38658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599176" y="2370201"/>
            <a:ext cx="76835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561975" algn="l"/>
              </a:tabLst>
            </a:pPr>
            <a:r>
              <a:rPr dirty="0" sz="2350" spc="3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364" sz="3525" spc="44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baseline="2364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350" spc="11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7237603" y="2171445"/>
            <a:ext cx="801370" cy="377190"/>
          </a:xfrm>
          <a:custGeom>
            <a:avLst/>
            <a:gdLst/>
            <a:ahLst/>
            <a:cxnLst/>
            <a:rect l="l" t="t" r="r" b="b"/>
            <a:pathLst>
              <a:path w="801370" h="377189">
                <a:moveTo>
                  <a:pt x="681227" y="0"/>
                </a:moveTo>
                <a:lnTo>
                  <a:pt x="675767" y="15239"/>
                </a:lnTo>
                <a:lnTo>
                  <a:pt x="697579" y="24747"/>
                </a:lnTo>
                <a:lnTo>
                  <a:pt x="716343" y="37861"/>
                </a:lnTo>
                <a:lnTo>
                  <a:pt x="744727" y="75056"/>
                </a:lnTo>
                <a:lnTo>
                  <a:pt x="761412" y="125142"/>
                </a:lnTo>
                <a:lnTo>
                  <a:pt x="766952" y="186562"/>
                </a:lnTo>
                <a:lnTo>
                  <a:pt x="765567" y="219805"/>
                </a:lnTo>
                <a:lnTo>
                  <a:pt x="754415" y="277145"/>
                </a:lnTo>
                <a:lnTo>
                  <a:pt x="731980" y="321885"/>
                </a:lnTo>
                <a:lnTo>
                  <a:pt x="697880" y="352071"/>
                </a:lnTo>
                <a:lnTo>
                  <a:pt x="676401" y="361568"/>
                </a:lnTo>
                <a:lnTo>
                  <a:pt x="681227" y="376936"/>
                </a:lnTo>
                <a:lnTo>
                  <a:pt x="732567" y="352790"/>
                </a:lnTo>
                <a:lnTo>
                  <a:pt x="770381" y="311023"/>
                </a:lnTo>
                <a:lnTo>
                  <a:pt x="793638" y="255142"/>
                </a:lnTo>
                <a:lnTo>
                  <a:pt x="801370" y="188594"/>
                </a:lnTo>
                <a:lnTo>
                  <a:pt x="799437" y="154015"/>
                </a:lnTo>
                <a:lnTo>
                  <a:pt x="783903" y="92761"/>
                </a:lnTo>
                <a:lnTo>
                  <a:pt x="753040" y="42898"/>
                </a:lnTo>
                <a:lnTo>
                  <a:pt x="708515" y="9854"/>
                </a:lnTo>
                <a:lnTo>
                  <a:pt x="681227" y="0"/>
                </a:lnTo>
                <a:close/>
              </a:path>
              <a:path w="801370" h="377189">
                <a:moveTo>
                  <a:pt x="120142" y="0"/>
                </a:moveTo>
                <a:lnTo>
                  <a:pt x="68849" y="24161"/>
                </a:lnTo>
                <a:lnTo>
                  <a:pt x="30988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3" y="334127"/>
                </a:lnTo>
                <a:lnTo>
                  <a:pt x="92710" y="367047"/>
                </a:lnTo>
                <a:lnTo>
                  <a:pt x="120142" y="376936"/>
                </a:lnTo>
                <a:lnTo>
                  <a:pt x="124968" y="361568"/>
                </a:lnTo>
                <a:lnTo>
                  <a:pt x="103487" y="352071"/>
                </a:lnTo>
                <a:lnTo>
                  <a:pt x="84947" y="338835"/>
                </a:lnTo>
                <a:lnTo>
                  <a:pt x="56642" y="301243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39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515354" y="2056257"/>
            <a:ext cx="140398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855980" algn="l"/>
              </a:tabLst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~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0,1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456809" y="3616832"/>
            <a:ext cx="818515" cy="433070"/>
          </a:xfrm>
          <a:custGeom>
            <a:avLst/>
            <a:gdLst/>
            <a:ahLst/>
            <a:cxnLst/>
            <a:rect l="l" t="t" r="r" b="b"/>
            <a:pathLst>
              <a:path w="818514" h="433070">
                <a:moveTo>
                  <a:pt x="818388" y="111252"/>
                </a:moveTo>
                <a:lnTo>
                  <a:pt x="595884" y="111252"/>
                </a:lnTo>
                <a:lnTo>
                  <a:pt x="595884" y="111760"/>
                </a:lnTo>
                <a:lnTo>
                  <a:pt x="573659" y="111760"/>
                </a:lnTo>
                <a:lnTo>
                  <a:pt x="493141" y="389890"/>
                </a:lnTo>
                <a:lnTo>
                  <a:pt x="435610" y="263398"/>
                </a:lnTo>
                <a:lnTo>
                  <a:pt x="382143" y="287909"/>
                </a:lnTo>
                <a:lnTo>
                  <a:pt x="387223" y="300101"/>
                </a:lnTo>
                <a:lnTo>
                  <a:pt x="414655" y="287909"/>
                </a:lnTo>
                <a:lnTo>
                  <a:pt x="482219" y="432943"/>
                </a:lnTo>
                <a:lnTo>
                  <a:pt x="497967" y="432943"/>
                </a:lnTo>
                <a:lnTo>
                  <a:pt x="585724" y="133350"/>
                </a:lnTo>
                <a:lnTo>
                  <a:pt x="615188" y="133350"/>
                </a:lnTo>
                <a:lnTo>
                  <a:pt x="615188" y="132588"/>
                </a:lnTo>
                <a:lnTo>
                  <a:pt x="818388" y="132588"/>
                </a:lnTo>
                <a:lnTo>
                  <a:pt x="818388" y="111252"/>
                </a:lnTo>
                <a:close/>
              </a:path>
              <a:path w="818514" h="433070">
                <a:moveTo>
                  <a:pt x="818388" y="0"/>
                </a:moveTo>
                <a:lnTo>
                  <a:pt x="0" y="0"/>
                </a:lnTo>
                <a:lnTo>
                  <a:pt x="0" y="28956"/>
                </a:lnTo>
                <a:lnTo>
                  <a:pt x="818388" y="28956"/>
                </a:lnTo>
                <a:lnTo>
                  <a:pt x="81838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457444" y="3646170"/>
            <a:ext cx="82613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595630" algn="l"/>
              </a:tabLst>
            </a:pPr>
            <a:r>
              <a:rPr dirty="0" sz="2600" spc="-25">
                <a:solidFill>
                  <a:srgbClr val="585858"/>
                </a:solidFill>
                <a:latin typeface="Cambria Math"/>
                <a:cs typeface="Cambria Math"/>
              </a:rPr>
              <a:t>𝑆</a:t>
            </a:r>
            <a:r>
              <a:rPr dirty="0" baseline="2136" sz="3900" spc="-37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baseline="2136" sz="39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600" spc="14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6937375" y="3442461"/>
            <a:ext cx="1216025" cy="377190"/>
          </a:xfrm>
          <a:custGeom>
            <a:avLst/>
            <a:gdLst/>
            <a:ahLst/>
            <a:cxnLst/>
            <a:rect l="l" t="t" r="r" b="b"/>
            <a:pathLst>
              <a:path w="1216025" h="377189">
                <a:moveTo>
                  <a:pt x="1095755" y="0"/>
                </a:moveTo>
                <a:lnTo>
                  <a:pt x="1090295" y="15239"/>
                </a:lnTo>
                <a:lnTo>
                  <a:pt x="1112107" y="24747"/>
                </a:lnTo>
                <a:lnTo>
                  <a:pt x="1130871" y="37861"/>
                </a:lnTo>
                <a:lnTo>
                  <a:pt x="1159255" y="75057"/>
                </a:lnTo>
                <a:lnTo>
                  <a:pt x="1175940" y="125142"/>
                </a:lnTo>
                <a:lnTo>
                  <a:pt x="1181480" y="186562"/>
                </a:lnTo>
                <a:lnTo>
                  <a:pt x="1180095" y="219805"/>
                </a:lnTo>
                <a:lnTo>
                  <a:pt x="1168943" y="277145"/>
                </a:lnTo>
                <a:lnTo>
                  <a:pt x="1146508" y="321885"/>
                </a:lnTo>
                <a:lnTo>
                  <a:pt x="1112408" y="352071"/>
                </a:lnTo>
                <a:lnTo>
                  <a:pt x="1090929" y="361569"/>
                </a:lnTo>
                <a:lnTo>
                  <a:pt x="1095755" y="376936"/>
                </a:lnTo>
                <a:lnTo>
                  <a:pt x="1147095" y="352790"/>
                </a:lnTo>
                <a:lnTo>
                  <a:pt x="1184909" y="311023"/>
                </a:lnTo>
                <a:lnTo>
                  <a:pt x="1208166" y="255143"/>
                </a:lnTo>
                <a:lnTo>
                  <a:pt x="1215898" y="188594"/>
                </a:lnTo>
                <a:lnTo>
                  <a:pt x="1213965" y="154015"/>
                </a:lnTo>
                <a:lnTo>
                  <a:pt x="1198431" y="92761"/>
                </a:lnTo>
                <a:lnTo>
                  <a:pt x="1167568" y="42898"/>
                </a:lnTo>
                <a:lnTo>
                  <a:pt x="1123043" y="9854"/>
                </a:lnTo>
                <a:lnTo>
                  <a:pt x="1095755" y="0"/>
                </a:lnTo>
                <a:close/>
              </a:path>
              <a:path w="1216025" h="377189">
                <a:moveTo>
                  <a:pt x="120142" y="0"/>
                </a:moveTo>
                <a:lnTo>
                  <a:pt x="68849" y="24161"/>
                </a:lnTo>
                <a:lnTo>
                  <a:pt x="30988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127"/>
                </a:lnTo>
                <a:lnTo>
                  <a:pt x="92709" y="367047"/>
                </a:lnTo>
                <a:lnTo>
                  <a:pt x="120142" y="376936"/>
                </a:lnTo>
                <a:lnTo>
                  <a:pt x="124968" y="361569"/>
                </a:lnTo>
                <a:lnTo>
                  <a:pt x="103487" y="352071"/>
                </a:lnTo>
                <a:lnTo>
                  <a:pt x="84947" y="338835"/>
                </a:lnTo>
                <a:lnTo>
                  <a:pt x="56642" y="301244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19"/>
                </a:lnTo>
                <a:lnTo>
                  <a:pt x="103755" y="24747"/>
                </a:lnTo>
                <a:lnTo>
                  <a:pt x="125475" y="15239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832002" y="3342894"/>
            <a:ext cx="7239634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  <a:tab pos="5520055" algn="l"/>
                <a:tab pos="6239510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모분산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sz="3200">
                <a:solidFill>
                  <a:srgbClr val="585858"/>
                </a:solidFill>
                <a:latin typeface="Gulim"/>
                <a:cs typeface="Gulim"/>
              </a:rPr>
              <a:t>을</a:t>
            </a:r>
            <a:r>
              <a:rPr dirty="0" sz="3200" spc="-16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모를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경우</a:t>
            </a:r>
            <a:r>
              <a:rPr dirty="0" sz="3200" spc="-16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3200" spc="4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baseline="44871" sz="3900" spc="-1597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54487" sz="3900" spc="-1095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baseline="44871" sz="3900" spc="-75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baseline="44871" sz="3900" spc="727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r>
              <a:rPr dirty="0" baseline="44871" sz="39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~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𝑛</a:t>
            </a:r>
            <a:r>
              <a:rPr dirty="0" sz="3200" spc="6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3200" spc="-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20">
                <a:solidFill>
                  <a:srgbClr val="684107"/>
                </a:solidFill>
                <a:latin typeface="Gulim"/>
                <a:cs typeface="Gulim"/>
              </a:rPr>
              <a:t>표본평균의확률분포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437387" y="1516380"/>
            <a:ext cx="8708390" cy="3063240"/>
          </a:xfrm>
          <a:custGeom>
            <a:avLst/>
            <a:gdLst/>
            <a:ahLst/>
            <a:cxnLst/>
            <a:rect l="l" t="t" r="r" b="b"/>
            <a:pathLst>
              <a:path w="8708390" h="3063240">
                <a:moveTo>
                  <a:pt x="0" y="3063240"/>
                </a:moveTo>
                <a:lnTo>
                  <a:pt x="8708135" y="3063240"/>
                </a:lnTo>
                <a:lnTo>
                  <a:pt x="8708135" y="0"/>
                </a:lnTo>
                <a:lnTo>
                  <a:pt x="0" y="0"/>
                </a:lnTo>
                <a:lnTo>
                  <a:pt x="0" y="3063240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030" y="628853"/>
            <a:ext cx="725830" cy="42092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959096" y="1951863"/>
            <a:ext cx="1190625" cy="377190"/>
          </a:xfrm>
          <a:custGeom>
            <a:avLst/>
            <a:gdLst/>
            <a:ahLst/>
            <a:cxnLst/>
            <a:rect l="l" t="t" r="r" b="b"/>
            <a:pathLst>
              <a:path w="1190625" h="377189">
                <a:moveTo>
                  <a:pt x="1069975" y="0"/>
                </a:moveTo>
                <a:lnTo>
                  <a:pt x="1064514" y="15366"/>
                </a:lnTo>
                <a:lnTo>
                  <a:pt x="1086326" y="24818"/>
                </a:lnTo>
                <a:lnTo>
                  <a:pt x="1105090" y="37925"/>
                </a:lnTo>
                <a:lnTo>
                  <a:pt x="1133475" y="75057"/>
                </a:lnTo>
                <a:lnTo>
                  <a:pt x="1150159" y="125142"/>
                </a:lnTo>
                <a:lnTo>
                  <a:pt x="1155700" y="186562"/>
                </a:lnTo>
                <a:lnTo>
                  <a:pt x="1154314" y="219805"/>
                </a:lnTo>
                <a:lnTo>
                  <a:pt x="1143162" y="277145"/>
                </a:lnTo>
                <a:lnTo>
                  <a:pt x="1120727" y="321939"/>
                </a:lnTo>
                <a:lnTo>
                  <a:pt x="1086627" y="352089"/>
                </a:lnTo>
                <a:lnTo>
                  <a:pt x="1065149" y="361569"/>
                </a:lnTo>
                <a:lnTo>
                  <a:pt x="1069975" y="376936"/>
                </a:lnTo>
                <a:lnTo>
                  <a:pt x="1121314" y="352837"/>
                </a:lnTo>
                <a:lnTo>
                  <a:pt x="1159128" y="311023"/>
                </a:lnTo>
                <a:lnTo>
                  <a:pt x="1182385" y="255143"/>
                </a:lnTo>
                <a:lnTo>
                  <a:pt x="1190116" y="188595"/>
                </a:lnTo>
                <a:lnTo>
                  <a:pt x="1188166" y="154015"/>
                </a:lnTo>
                <a:lnTo>
                  <a:pt x="1172596" y="92761"/>
                </a:lnTo>
                <a:lnTo>
                  <a:pt x="1141787" y="42898"/>
                </a:lnTo>
                <a:lnTo>
                  <a:pt x="1097262" y="9854"/>
                </a:lnTo>
                <a:lnTo>
                  <a:pt x="1069975" y="0"/>
                </a:lnTo>
                <a:close/>
              </a:path>
              <a:path w="1190625" h="377189">
                <a:moveTo>
                  <a:pt x="120268" y="0"/>
                </a:moveTo>
                <a:lnTo>
                  <a:pt x="68929" y="24161"/>
                </a:lnTo>
                <a:lnTo>
                  <a:pt x="31114" y="66039"/>
                </a:lnTo>
                <a:lnTo>
                  <a:pt x="7794" y="122078"/>
                </a:lnTo>
                <a:lnTo>
                  <a:pt x="0" y="188595"/>
                </a:lnTo>
                <a:lnTo>
                  <a:pt x="1948" y="223190"/>
                </a:lnTo>
                <a:lnTo>
                  <a:pt x="17466" y="284428"/>
                </a:lnTo>
                <a:lnTo>
                  <a:pt x="48206" y="334144"/>
                </a:lnTo>
                <a:lnTo>
                  <a:pt x="92835" y="367101"/>
                </a:lnTo>
                <a:lnTo>
                  <a:pt x="120268" y="376936"/>
                </a:lnTo>
                <a:lnTo>
                  <a:pt x="124967" y="361569"/>
                </a:lnTo>
                <a:lnTo>
                  <a:pt x="103542" y="352089"/>
                </a:lnTo>
                <a:lnTo>
                  <a:pt x="85010" y="338883"/>
                </a:lnTo>
                <a:lnTo>
                  <a:pt x="56768" y="301244"/>
                </a:lnTo>
                <a:lnTo>
                  <a:pt x="40020" y="249999"/>
                </a:lnTo>
                <a:lnTo>
                  <a:pt x="34416" y="186562"/>
                </a:lnTo>
                <a:lnTo>
                  <a:pt x="35819" y="154441"/>
                </a:lnTo>
                <a:lnTo>
                  <a:pt x="47007" y="98677"/>
                </a:lnTo>
                <a:lnTo>
                  <a:pt x="69435" y="54675"/>
                </a:lnTo>
                <a:lnTo>
                  <a:pt x="103864" y="24818"/>
                </a:lnTo>
                <a:lnTo>
                  <a:pt x="125602" y="15366"/>
                </a:lnTo>
                <a:lnTo>
                  <a:pt x="12026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83590" y="1836242"/>
            <a:ext cx="724344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40385" algn="l"/>
                <a:tab pos="2212340" algn="l"/>
                <a:tab pos="4509135" algn="l"/>
                <a:tab pos="5601970" algn="l"/>
                <a:tab pos="5888990" algn="l"/>
                <a:tab pos="6450965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…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5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19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9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𝜇</a:t>
            </a:r>
            <a:r>
              <a:rPr dirty="0" sz="3200" spc="5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8368" sz="3525" spc="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8368" sz="3525" spc="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320">
                <a:solidFill>
                  <a:srgbClr val="585858"/>
                </a:solidFill>
                <a:latin typeface="Gulim"/>
                <a:cs typeface="Gulim"/>
              </a:rPr>
              <a:t>미지</a:t>
            </a:r>
            <a:endParaRPr sz="3200">
              <a:latin typeface="Gulim"/>
              <a:cs typeface="Gulim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444116" y="3679190"/>
            <a:ext cx="866140" cy="22860"/>
          </a:xfrm>
          <a:custGeom>
            <a:avLst/>
            <a:gdLst/>
            <a:ahLst/>
            <a:cxnLst/>
            <a:rect l="l" t="t" r="r" b="b"/>
            <a:pathLst>
              <a:path w="866139" h="22860">
                <a:moveTo>
                  <a:pt x="865632" y="0"/>
                </a:moveTo>
                <a:lnTo>
                  <a:pt x="0" y="0"/>
                </a:lnTo>
                <a:lnTo>
                  <a:pt x="0" y="22860"/>
                </a:lnTo>
                <a:lnTo>
                  <a:pt x="865632" y="22860"/>
                </a:lnTo>
                <a:lnTo>
                  <a:pt x="86563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418716" y="3156280"/>
            <a:ext cx="9207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2800" spc="-119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10912" sz="4200" spc="-1342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baseline="10912" sz="4200" spc="179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− 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857120" y="3770629"/>
            <a:ext cx="437515" cy="342900"/>
          </a:xfrm>
          <a:custGeom>
            <a:avLst/>
            <a:gdLst/>
            <a:ahLst/>
            <a:cxnLst/>
            <a:rect l="l" t="t" r="r" b="b"/>
            <a:pathLst>
              <a:path w="437514" h="342900">
                <a:moveTo>
                  <a:pt x="437388" y="0"/>
                </a:moveTo>
                <a:lnTo>
                  <a:pt x="227076" y="0"/>
                </a:lnTo>
                <a:lnTo>
                  <a:pt x="227076" y="635"/>
                </a:lnTo>
                <a:lnTo>
                  <a:pt x="203708" y="635"/>
                </a:lnTo>
                <a:lnTo>
                  <a:pt x="117983" y="296545"/>
                </a:lnTo>
                <a:lnTo>
                  <a:pt x="56768" y="162052"/>
                </a:lnTo>
                <a:lnTo>
                  <a:pt x="0" y="188087"/>
                </a:lnTo>
                <a:lnTo>
                  <a:pt x="5334" y="201041"/>
                </a:lnTo>
                <a:lnTo>
                  <a:pt x="34671" y="188087"/>
                </a:lnTo>
                <a:lnTo>
                  <a:pt x="106426" y="342392"/>
                </a:lnTo>
                <a:lnTo>
                  <a:pt x="123190" y="342392"/>
                </a:lnTo>
                <a:lnTo>
                  <a:pt x="216535" y="23622"/>
                </a:lnTo>
                <a:lnTo>
                  <a:pt x="247904" y="23622"/>
                </a:lnTo>
                <a:lnTo>
                  <a:pt x="247904" y="22860"/>
                </a:lnTo>
                <a:lnTo>
                  <a:pt x="437388" y="22860"/>
                </a:lnTo>
                <a:lnTo>
                  <a:pt x="43738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37514" y="3425190"/>
            <a:ext cx="19754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1346835" algn="l"/>
              </a:tabLst>
            </a:pP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𝑇</a:t>
            </a:r>
            <a:r>
              <a:rPr dirty="0" sz="2800" spc="19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2800" spc="25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-39682" sz="4200" spc="-37">
                <a:solidFill>
                  <a:srgbClr val="585858"/>
                </a:solidFill>
                <a:latin typeface="Cambria Math"/>
                <a:cs typeface="Cambria Math"/>
              </a:rPr>
              <a:t>𝑆</a:t>
            </a:r>
            <a:r>
              <a:rPr dirty="0" baseline="-37698" sz="4200" spc="-37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baseline="-37698" sz="4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39682" sz="420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baseline="-39682" sz="4200" spc="4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773045" y="3246373"/>
            <a:ext cx="3802379" cy="1316990"/>
          </a:xfrm>
          <a:custGeom>
            <a:avLst/>
            <a:gdLst/>
            <a:ahLst/>
            <a:cxnLst/>
            <a:rect l="l" t="t" r="r" b="b"/>
            <a:pathLst>
              <a:path w="3802379" h="1316989">
                <a:moveTo>
                  <a:pt x="407416" y="792988"/>
                </a:moveTo>
                <a:lnTo>
                  <a:pt x="402844" y="779653"/>
                </a:lnTo>
                <a:lnTo>
                  <a:pt x="378980" y="788263"/>
                </a:lnTo>
                <a:lnTo>
                  <a:pt x="358051" y="800722"/>
                </a:lnTo>
                <a:lnTo>
                  <a:pt x="324993" y="837311"/>
                </a:lnTo>
                <a:lnTo>
                  <a:pt x="304698" y="886167"/>
                </a:lnTo>
                <a:lnTo>
                  <a:pt x="297942" y="944245"/>
                </a:lnTo>
                <a:lnTo>
                  <a:pt x="299631" y="974445"/>
                </a:lnTo>
                <a:lnTo>
                  <a:pt x="313156" y="1027874"/>
                </a:lnTo>
                <a:lnTo>
                  <a:pt x="339991" y="1071232"/>
                </a:lnTo>
                <a:lnTo>
                  <a:pt x="378904" y="1099997"/>
                </a:lnTo>
                <a:lnTo>
                  <a:pt x="402844" y="1108583"/>
                </a:lnTo>
                <a:lnTo>
                  <a:pt x="406908" y="1095248"/>
                </a:lnTo>
                <a:lnTo>
                  <a:pt x="388188" y="1086942"/>
                </a:lnTo>
                <a:lnTo>
                  <a:pt x="372021" y="1075372"/>
                </a:lnTo>
                <a:lnTo>
                  <a:pt x="347345" y="1042543"/>
                </a:lnTo>
                <a:lnTo>
                  <a:pt x="332765" y="997800"/>
                </a:lnTo>
                <a:lnTo>
                  <a:pt x="327914" y="942467"/>
                </a:lnTo>
                <a:lnTo>
                  <a:pt x="329120" y="914400"/>
                </a:lnTo>
                <a:lnTo>
                  <a:pt x="338836" y="865708"/>
                </a:lnTo>
                <a:lnTo>
                  <a:pt x="358444" y="827303"/>
                </a:lnTo>
                <a:lnTo>
                  <a:pt x="388454" y="801255"/>
                </a:lnTo>
                <a:lnTo>
                  <a:pt x="407416" y="792988"/>
                </a:lnTo>
                <a:close/>
              </a:path>
              <a:path w="3802379" h="1316989">
                <a:moveTo>
                  <a:pt x="1359789" y="944245"/>
                </a:moveTo>
                <a:lnTo>
                  <a:pt x="1352956" y="886167"/>
                </a:lnTo>
                <a:lnTo>
                  <a:pt x="1332611" y="837311"/>
                </a:lnTo>
                <a:lnTo>
                  <a:pt x="1299552" y="800722"/>
                </a:lnTo>
                <a:lnTo>
                  <a:pt x="1254887" y="779653"/>
                </a:lnTo>
                <a:lnTo>
                  <a:pt x="1250188" y="792988"/>
                </a:lnTo>
                <a:lnTo>
                  <a:pt x="1269212" y="801255"/>
                </a:lnTo>
                <a:lnTo>
                  <a:pt x="1285557" y="812698"/>
                </a:lnTo>
                <a:lnTo>
                  <a:pt x="1310259" y="845058"/>
                </a:lnTo>
                <a:lnTo>
                  <a:pt x="1324825" y="888822"/>
                </a:lnTo>
                <a:lnTo>
                  <a:pt x="1329690" y="942467"/>
                </a:lnTo>
                <a:lnTo>
                  <a:pt x="1328470" y="971448"/>
                </a:lnTo>
                <a:lnTo>
                  <a:pt x="1318755" y="1021499"/>
                </a:lnTo>
                <a:lnTo>
                  <a:pt x="1299171" y="1060577"/>
                </a:lnTo>
                <a:lnTo>
                  <a:pt x="1269403" y="1086942"/>
                </a:lnTo>
                <a:lnTo>
                  <a:pt x="1250696" y="1095248"/>
                </a:lnTo>
                <a:lnTo>
                  <a:pt x="1254887" y="1108583"/>
                </a:lnTo>
                <a:lnTo>
                  <a:pt x="1299718" y="1087539"/>
                </a:lnTo>
                <a:lnTo>
                  <a:pt x="1332738" y="1051052"/>
                </a:lnTo>
                <a:lnTo>
                  <a:pt x="1353019" y="1002322"/>
                </a:lnTo>
                <a:lnTo>
                  <a:pt x="1358087" y="974445"/>
                </a:lnTo>
                <a:lnTo>
                  <a:pt x="1359789" y="944245"/>
                </a:lnTo>
                <a:close/>
              </a:path>
              <a:path w="3802379" h="1316989">
                <a:moveTo>
                  <a:pt x="2109597" y="743712"/>
                </a:moveTo>
                <a:lnTo>
                  <a:pt x="2105279" y="729488"/>
                </a:lnTo>
                <a:lnTo>
                  <a:pt x="2079764" y="739444"/>
                </a:lnTo>
                <a:lnTo>
                  <a:pt x="2057361" y="755040"/>
                </a:lnTo>
                <a:lnTo>
                  <a:pt x="2021840" y="803148"/>
                </a:lnTo>
                <a:lnTo>
                  <a:pt x="1999894" y="868146"/>
                </a:lnTo>
                <a:lnTo>
                  <a:pt x="1992630" y="944118"/>
                </a:lnTo>
                <a:lnTo>
                  <a:pt x="1994433" y="983297"/>
                </a:lnTo>
                <a:lnTo>
                  <a:pt x="2009013" y="1053693"/>
                </a:lnTo>
                <a:lnTo>
                  <a:pt x="2038045" y="1111732"/>
                </a:lnTo>
                <a:lnTo>
                  <a:pt x="2079764" y="1148549"/>
                </a:lnTo>
                <a:lnTo>
                  <a:pt x="2105279" y="1158494"/>
                </a:lnTo>
                <a:lnTo>
                  <a:pt x="2109597" y="1144270"/>
                </a:lnTo>
                <a:lnTo>
                  <a:pt x="2089899" y="1134059"/>
                </a:lnTo>
                <a:lnTo>
                  <a:pt x="2072741" y="1119212"/>
                </a:lnTo>
                <a:lnTo>
                  <a:pt x="2046097" y="1075563"/>
                </a:lnTo>
                <a:lnTo>
                  <a:pt x="2029866" y="1016228"/>
                </a:lnTo>
                <a:lnTo>
                  <a:pt x="2024507" y="943991"/>
                </a:lnTo>
                <a:lnTo>
                  <a:pt x="2025840" y="906475"/>
                </a:lnTo>
                <a:lnTo>
                  <a:pt x="2036610" y="840701"/>
                </a:lnTo>
                <a:lnTo>
                  <a:pt x="2058136" y="788390"/>
                </a:lnTo>
                <a:lnTo>
                  <a:pt x="2089899" y="753960"/>
                </a:lnTo>
                <a:lnTo>
                  <a:pt x="2109597" y="743712"/>
                </a:lnTo>
                <a:close/>
              </a:path>
              <a:path w="3802379" h="1316989">
                <a:moveTo>
                  <a:pt x="2143252" y="24892"/>
                </a:moveTo>
                <a:lnTo>
                  <a:pt x="2138680" y="11557"/>
                </a:lnTo>
                <a:lnTo>
                  <a:pt x="2114816" y="20167"/>
                </a:lnTo>
                <a:lnTo>
                  <a:pt x="2093887" y="32626"/>
                </a:lnTo>
                <a:lnTo>
                  <a:pt x="2060829" y="69215"/>
                </a:lnTo>
                <a:lnTo>
                  <a:pt x="2040534" y="118071"/>
                </a:lnTo>
                <a:lnTo>
                  <a:pt x="2033778" y="176149"/>
                </a:lnTo>
                <a:lnTo>
                  <a:pt x="2035467" y="206349"/>
                </a:lnTo>
                <a:lnTo>
                  <a:pt x="2048992" y="259778"/>
                </a:lnTo>
                <a:lnTo>
                  <a:pt x="2075827" y="303136"/>
                </a:lnTo>
                <a:lnTo>
                  <a:pt x="2114740" y="331901"/>
                </a:lnTo>
                <a:lnTo>
                  <a:pt x="2138680" y="340487"/>
                </a:lnTo>
                <a:lnTo>
                  <a:pt x="2142744" y="327152"/>
                </a:lnTo>
                <a:lnTo>
                  <a:pt x="2124024" y="318846"/>
                </a:lnTo>
                <a:lnTo>
                  <a:pt x="2107857" y="307276"/>
                </a:lnTo>
                <a:lnTo>
                  <a:pt x="2083181" y="274447"/>
                </a:lnTo>
                <a:lnTo>
                  <a:pt x="2068601" y="229704"/>
                </a:lnTo>
                <a:lnTo>
                  <a:pt x="2063750" y="174371"/>
                </a:lnTo>
                <a:lnTo>
                  <a:pt x="2064956" y="146304"/>
                </a:lnTo>
                <a:lnTo>
                  <a:pt x="2074672" y="97612"/>
                </a:lnTo>
                <a:lnTo>
                  <a:pt x="2094280" y="59207"/>
                </a:lnTo>
                <a:lnTo>
                  <a:pt x="2124291" y="33159"/>
                </a:lnTo>
                <a:lnTo>
                  <a:pt x="2143252" y="24892"/>
                </a:lnTo>
                <a:close/>
              </a:path>
              <a:path w="3802379" h="1316989">
                <a:moveTo>
                  <a:pt x="2656840" y="792988"/>
                </a:moveTo>
                <a:lnTo>
                  <a:pt x="2652268" y="779653"/>
                </a:lnTo>
                <a:lnTo>
                  <a:pt x="2628404" y="788263"/>
                </a:lnTo>
                <a:lnTo>
                  <a:pt x="2607475" y="800722"/>
                </a:lnTo>
                <a:lnTo>
                  <a:pt x="2574417" y="837311"/>
                </a:lnTo>
                <a:lnTo>
                  <a:pt x="2554122" y="886167"/>
                </a:lnTo>
                <a:lnTo>
                  <a:pt x="2547366" y="944245"/>
                </a:lnTo>
                <a:lnTo>
                  <a:pt x="2549055" y="974445"/>
                </a:lnTo>
                <a:lnTo>
                  <a:pt x="2562580" y="1027874"/>
                </a:lnTo>
                <a:lnTo>
                  <a:pt x="2589415" y="1071232"/>
                </a:lnTo>
                <a:lnTo>
                  <a:pt x="2628328" y="1099997"/>
                </a:lnTo>
                <a:lnTo>
                  <a:pt x="2652268" y="1108583"/>
                </a:lnTo>
                <a:lnTo>
                  <a:pt x="2656332" y="1095248"/>
                </a:lnTo>
                <a:lnTo>
                  <a:pt x="2637612" y="1086942"/>
                </a:lnTo>
                <a:lnTo>
                  <a:pt x="2621445" y="1075372"/>
                </a:lnTo>
                <a:lnTo>
                  <a:pt x="2596769" y="1042543"/>
                </a:lnTo>
                <a:lnTo>
                  <a:pt x="2582189" y="997800"/>
                </a:lnTo>
                <a:lnTo>
                  <a:pt x="2577338" y="942467"/>
                </a:lnTo>
                <a:lnTo>
                  <a:pt x="2578544" y="914400"/>
                </a:lnTo>
                <a:lnTo>
                  <a:pt x="2588260" y="865708"/>
                </a:lnTo>
                <a:lnTo>
                  <a:pt x="2607868" y="827303"/>
                </a:lnTo>
                <a:lnTo>
                  <a:pt x="2637879" y="801255"/>
                </a:lnTo>
                <a:lnTo>
                  <a:pt x="2656840" y="792988"/>
                </a:lnTo>
                <a:close/>
              </a:path>
              <a:path w="3802379" h="1316989">
                <a:moveTo>
                  <a:pt x="3006852" y="0"/>
                </a:moveTo>
                <a:lnTo>
                  <a:pt x="2796540" y="0"/>
                </a:lnTo>
                <a:lnTo>
                  <a:pt x="2796540" y="635"/>
                </a:lnTo>
                <a:lnTo>
                  <a:pt x="2773172" y="635"/>
                </a:lnTo>
                <a:lnTo>
                  <a:pt x="2687447" y="296557"/>
                </a:lnTo>
                <a:lnTo>
                  <a:pt x="2626233" y="162052"/>
                </a:lnTo>
                <a:lnTo>
                  <a:pt x="2569464" y="188087"/>
                </a:lnTo>
                <a:lnTo>
                  <a:pt x="2574798" y="201041"/>
                </a:lnTo>
                <a:lnTo>
                  <a:pt x="2604135" y="188087"/>
                </a:lnTo>
                <a:lnTo>
                  <a:pt x="2675890" y="342392"/>
                </a:lnTo>
                <a:lnTo>
                  <a:pt x="2692654" y="342392"/>
                </a:lnTo>
                <a:lnTo>
                  <a:pt x="2785999" y="23622"/>
                </a:lnTo>
                <a:lnTo>
                  <a:pt x="2817368" y="23622"/>
                </a:lnTo>
                <a:lnTo>
                  <a:pt x="2817368" y="22860"/>
                </a:lnTo>
                <a:lnTo>
                  <a:pt x="3006852" y="22860"/>
                </a:lnTo>
                <a:lnTo>
                  <a:pt x="3006852" y="0"/>
                </a:lnTo>
                <a:close/>
              </a:path>
              <a:path w="3802379" h="1316989">
                <a:moveTo>
                  <a:pt x="3124581" y="176149"/>
                </a:moveTo>
                <a:lnTo>
                  <a:pt x="3117748" y="118071"/>
                </a:lnTo>
                <a:lnTo>
                  <a:pt x="3097403" y="69215"/>
                </a:lnTo>
                <a:lnTo>
                  <a:pt x="3064345" y="32626"/>
                </a:lnTo>
                <a:lnTo>
                  <a:pt x="3019679" y="11557"/>
                </a:lnTo>
                <a:lnTo>
                  <a:pt x="3014980" y="24892"/>
                </a:lnTo>
                <a:lnTo>
                  <a:pt x="3034004" y="33159"/>
                </a:lnTo>
                <a:lnTo>
                  <a:pt x="3050336" y="44602"/>
                </a:lnTo>
                <a:lnTo>
                  <a:pt x="3075051" y="76962"/>
                </a:lnTo>
                <a:lnTo>
                  <a:pt x="3089618" y="120713"/>
                </a:lnTo>
                <a:lnTo>
                  <a:pt x="3094482" y="174371"/>
                </a:lnTo>
                <a:lnTo>
                  <a:pt x="3093262" y="203352"/>
                </a:lnTo>
                <a:lnTo>
                  <a:pt x="3083547" y="253403"/>
                </a:lnTo>
                <a:lnTo>
                  <a:pt x="3063964" y="292481"/>
                </a:lnTo>
                <a:lnTo>
                  <a:pt x="3034195" y="318846"/>
                </a:lnTo>
                <a:lnTo>
                  <a:pt x="3015488" y="327152"/>
                </a:lnTo>
                <a:lnTo>
                  <a:pt x="3019679" y="340487"/>
                </a:lnTo>
                <a:lnTo>
                  <a:pt x="3064510" y="319443"/>
                </a:lnTo>
                <a:lnTo>
                  <a:pt x="3097530" y="282956"/>
                </a:lnTo>
                <a:lnTo>
                  <a:pt x="3117812" y="234226"/>
                </a:lnTo>
                <a:lnTo>
                  <a:pt x="3122879" y="206349"/>
                </a:lnTo>
                <a:lnTo>
                  <a:pt x="3124581" y="176149"/>
                </a:lnTo>
                <a:close/>
              </a:path>
              <a:path w="3802379" h="1316989">
                <a:moveTo>
                  <a:pt x="3610737" y="944245"/>
                </a:moveTo>
                <a:lnTo>
                  <a:pt x="3603904" y="886167"/>
                </a:lnTo>
                <a:lnTo>
                  <a:pt x="3583559" y="837311"/>
                </a:lnTo>
                <a:lnTo>
                  <a:pt x="3550501" y="800722"/>
                </a:lnTo>
                <a:lnTo>
                  <a:pt x="3505835" y="779653"/>
                </a:lnTo>
                <a:lnTo>
                  <a:pt x="3501136" y="792988"/>
                </a:lnTo>
                <a:lnTo>
                  <a:pt x="3520160" y="801255"/>
                </a:lnTo>
                <a:lnTo>
                  <a:pt x="3536505" y="812698"/>
                </a:lnTo>
                <a:lnTo>
                  <a:pt x="3561207" y="845058"/>
                </a:lnTo>
                <a:lnTo>
                  <a:pt x="3575774" y="888822"/>
                </a:lnTo>
                <a:lnTo>
                  <a:pt x="3580638" y="942467"/>
                </a:lnTo>
                <a:lnTo>
                  <a:pt x="3579418" y="971448"/>
                </a:lnTo>
                <a:lnTo>
                  <a:pt x="3569703" y="1021499"/>
                </a:lnTo>
                <a:lnTo>
                  <a:pt x="3550120" y="1060577"/>
                </a:lnTo>
                <a:lnTo>
                  <a:pt x="3520351" y="1086942"/>
                </a:lnTo>
                <a:lnTo>
                  <a:pt x="3501644" y="1095248"/>
                </a:lnTo>
                <a:lnTo>
                  <a:pt x="3505835" y="1108583"/>
                </a:lnTo>
                <a:lnTo>
                  <a:pt x="3550666" y="1087539"/>
                </a:lnTo>
                <a:lnTo>
                  <a:pt x="3583686" y="1051052"/>
                </a:lnTo>
                <a:lnTo>
                  <a:pt x="3603968" y="1002322"/>
                </a:lnTo>
                <a:lnTo>
                  <a:pt x="3609035" y="974445"/>
                </a:lnTo>
                <a:lnTo>
                  <a:pt x="3610737" y="944245"/>
                </a:lnTo>
                <a:close/>
              </a:path>
              <a:path w="3802379" h="1316989">
                <a:moveTo>
                  <a:pt x="3770630" y="943991"/>
                </a:moveTo>
                <a:lnTo>
                  <a:pt x="3768788" y="904697"/>
                </a:lnTo>
                <a:lnTo>
                  <a:pt x="3754120" y="834301"/>
                </a:lnTo>
                <a:lnTo>
                  <a:pt x="3725138" y="776262"/>
                </a:lnTo>
                <a:lnTo>
                  <a:pt x="3683470" y="739444"/>
                </a:lnTo>
                <a:lnTo>
                  <a:pt x="3657981" y="729488"/>
                </a:lnTo>
                <a:lnTo>
                  <a:pt x="3653663" y="743712"/>
                </a:lnTo>
                <a:lnTo>
                  <a:pt x="3673348" y="753960"/>
                </a:lnTo>
                <a:lnTo>
                  <a:pt x="3690505" y="768845"/>
                </a:lnTo>
                <a:lnTo>
                  <a:pt x="3717163" y="812546"/>
                </a:lnTo>
                <a:lnTo>
                  <a:pt x="3733330" y="872007"/>
                </a:lnTo>
                <a:lnTo>
                  <a:pt x="3738753" y="944118"/>
                </a:lnTo>
                <a:lnTo>
                  <a:pt x="3737394" y="981773"/>
                </a:lnTo>
                <a:lnTo>
                  <a:pt x="3726586" y="1047496"/>
                </a:lnTo>
                <a:lnTo>
                  <a:pt x="3705110" y="1099718"/>
                </a:lnTo>
                <a:lnTo>
                  <a:pt x="3673348" y="1134059"/>
                </a:lnTo>
                <a:lnTo>
                  <a:pt x="3653663" y="1144270"/>
                </a:lnTo>
                <a:lnTo>
                  <a:pt x="3657981" y="1158494"/>
                </a:lnTo>
                <a:lnTo>
                  <a:pt x="3705872" y="1132954"/>
                </a:lnTo>
                <a:lnTo>
                  <a:pt x="3741293" y="1084834"/>
                </a:lnTo>
                <a:lnTo>
                  <a:pt x="3763289" y="1019848"/>
                </a:lnTo>
                <a:lnTo>
                  <a:pt x="3768788" y="983297"/>
                </a:lnTo>
                <a:lnTo>
                  <a:pt x="3770630" y="943991"/>
                </a:lnTo>
                <a:close/>
              </a:path>
              <a:path w="3802379" h="1316989">
                <a:moveTo>
                  <a:pt x="3802380" y="524256"/>
                </a:moveTo>
                <a:lnTo>
                  <a:pt x="266700" y="524256"/>
                </a:lnTo>
                <a:lnTo>
                  <a:pt x="266700" y="524637"/>
                </a:lnTo>
                <a:lnTo>
                  <a:pt x="225425" y="524637"/>
                </a:lnTo>
                <a:lnTo>
                  <a:pt x="153289" y="1253744"/>
                </a:lnTo>
                <a:lnTo>
                  <a:pt x="66167" y="1092708"/>
                </a:lnTo>
                <a:lnTo>
                  <a:pt x="6096" y="1124458"/>
                </a:lnTo>
                <a:lnTo>
                  <a:pt x="12827" y="1136777"/>
                </a:lnTo>
                <a:lnTo>
                  <a:pt x="44577" y="1120140"/>
                </a:lnTo>
                <a:lnTo>
                  <a:pt x="151511" y="1316736"/>
                </a:lnTo>
                <a:lnTo>
                  <a:pt x="167640" y="1316736"/>
                </a:lnTo>
                <a:lnTo>
                  <a:pt x="244856" y="547751"/>
                </a:lnTo>
                <a:lnTo>
                  <a:pt x="279527" y="547751"/>
                </a:lnTo>
                <a:lnTo>
                  <a:pt x="279527" y="547116"/>
                </a:lnTo>
                <a:lnTo>
                  <a:pt x="3802380" y="547116"/>
                </a:lnTo>
                <a:lnTo>
                  <a:pt x="3802380" y="524256"/>
                </a:lnTo>
                <a:close/>
              </a:path>
              <a:path w="3802379" h="1316989">
                <a:moveTo>
                  <a:pt x="3802380" y="432816"/>
                </a:moveTo>
                <a:lnTo>
                  <a:pt x="0" y="432816"/>
                </a:lnTo>
                <a:lnTo>
                  <a:pt x="0" y="455676"/>
                </a:lnTo>
                <a:lnTo>
                  <a:pt x="3802380" y="455676"/>
                </a:lnTo>
                <a:lnTo>
                  <a:pt x="3802380" y="43281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162554" y="3156280"/>
            <a:ext cx="3143885" cy="1220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6540">
              <a:lnSpc>
                <a:spcPct val="100000"/>
              </a:lnSpc>
              <a:spcBef>
                <a:spcPts val="95"/>
              </a:spcBef>
              <a:tabLst>
                <a:tab pos="1760855" algn="l"/>
                <a:tab pos="2407285" algn="l"/>
              </a:tabLst>
            </a:pPr>
            <a:r>
              <a:rPr dirty="0" sz="2800" spc="-114">
                <a:solidFill>
                  <a:srgbClr val="585858"/>
                </a:solidFill>
                <a:latin typeface="Cambria Math"/>
                <a:cs typeface="Cambria Math"/>
              </a:rPr>
              <a:t>(</a:t>
            </a:r>
            <a:r>
              <a:rPr dirty="0" sz="2800" spc="-119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10912" sz="4200" spc="-1327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baseline="10912" sz="4200" spc="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800" spc="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𝜇)</a:t>
            </a:r>
            <a:r>
              <a:rPr dirty="0" baseline="1984" sz="4200" spc="-37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baseline="1984" sz="4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1984" sz="4200" spc="-37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baseline="1984" sz="4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80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2695"/>
              </a:spcBef>
              <a:tabLst>
                <a:tab pos="1002030" algn="l"/>
                <a:tab pos="1732280" algn="l"/>
                <a:tab pos="2274570" algn="l"/>
              </a:tabLst>
            </a:pP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2800" spc="3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6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30">
                <a:solidFill>
                  <a:srgbClr val="585858"/>
                </a:solidFill>
                <a:latin typeface="Cambria Math"/>
                <a:cs typeface="Cambria Math"/>
              </a:rPr>
              <a:t>𝑆</a:t>
            </a:r>
            <a:r>
              <a:rPr dirty="0" baseline="23035" sz="3075" spc="44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1984" sz="4200" spc="44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baseline="1984" sz="4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6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3035" sz="3075" spc="89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3035" sz="307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2800" spc="3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800" spc="-1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673850" y="3425190"/>
            <a:ext cx="278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7037197" y="3679189"/>
            <a:ext cx="1821180" cy="533400"/>
          </a:xfrm>
          <a:custGeom>
            <a:avLst/>
            <a:gdLst/>
            <a:ahLst/>
            <a:cxnLst/>
            <a:rect l="l" t="t" r="r" b="b"/>
            <a:pathLst>
              <a:path w="1821179" h="533400">
                <a:moveTo>
                  <a:pt x="835660" y="184912"/>
                </a:moveTo>
                <a:lnTo>
                  <a:pt x="831088" y="171577"/>
                </a:lnTo>
                <a:lnTo>
                  <a:pt x="807224" y="180187"/>
                </a:lnTo>
                <a:lnTo>
                  <a:pt x="786295" y="192646"/>
                </a:lnTo>
                <a:lnTo>
                  <a:pt x="753237" y="229235"/>
                </a:lnTo>
                <a:lnTo>
                  <a:pt x="732942" y="278091"/>
                </a:lnTo>
                <a:lnTo>
                  <a:pt x="726186" y="336169"/>
                </a:lnTo>
                <a:lnTo>
                  <a:pt x="727875" y="366369"/>
                </a:lnTo>
                <a:lnTo>
                  <a:pt x="741400" y="419798"/>
                </a:lnTo>
                <a:lnTo>
                  <a:pt x="768235" y="463156"/>
                </a:lnTo>
                <a:lnTo>
                  <a:pt x="807148" y="491921"/>
                </a:lnTo>
                <a:lnTo>
                  <a:pt x="831088" y="500507"/>
                </a:lnTo>
                <a:lnTo>
                  <a:pt x="835152" y="487172"/>
                </a:lnTo>
                <a:lnTo>
                  <a:pt x="816432" y="478866"/>
                </a:lnTo>
                <a:lnTo>
                  <a:pt x="800265" y="467296"/>
                </a:lnTo>
                <a:lnTo>
                  <a:pt x="775589" y="434467"/>
                </a:lnTo>
                <a:lnTo>
                  <a:pt x="761009" y="389724"/>
                </a:lnTo>
                <a:lnTo>
                  <a:pt x="756158" y="334391"/>
                </a:lnTo>
                <a:lnTo>
                  <a:pt x="757364" y="306324"/>
                </a:lnTo>
                <a:lnTo>
                  <a:pt x="767080" y="257632"/>
                </a:lnTo>
                <a:lnTo>
                  <a:pt x="786688" y="219227"/>
                </a:lnTo>
                <a:lnTo>
                  <a:pt x="816698" y="193179"/>
                </a:lnTo>
                <a:lnTo>
                  <a:pt x="835660" y="184912"/>
                </a:lnTo>
                <a:close/>
              </a:path>
              <a:path w="1821179" h="533400">
                <a:moveTo>
                  <a:pt x="1789557" y="336169"/>
                </a:moveTo>
                <a:lnTo>
                  <a:pt x="1782724" y="278091"/>
                </a:lnTo>
                <a:lnTo>
                  <a:pt x="1762379" y="229235"/>
                </a:lnTo>
                <a:lnTo>
                  <a:pt x="1729320" y="192646"/>
                </a:lnTo>
                <a:lnTo>
                  <a:pt x="1684655" y="171577"/>
                </a:lnTo>
                <a:lnTo>
                  <a:pt x="1679956" y="184912"/>
                </a:lnTo>
                <a:lnTo>
                  <a:pt x="1698980" y="193179"/>
                </a:lnTo>
                <a:lnTo>
                  <a:pt x="1715325" y="204622"/>
                </a:lnTo>
                <a:lnTo>
                  <a:pt x="1740027" y="236982"/>
                </a:lnTo>
                <a:lnTo>
                  <a:pt x="1754593" y="280733"/>
                </a:lnTo>
                <a:lnTo>
                  <a:pt x="1759458" y="334391"/>
                </a:lnTo>
                <a:lnTo>
                  <a:pt x="1758238" y="363372"/>
                </a:lnTo>
                <a:lnTo>
                  <a:pt x="1748523" y="413423"/>
                </a:lnTo>
                <a:lnTo>
                  <a:pt x="1728939" y="452501"/>
                </a:lnTo>
                <a:lnTo>
                  <a:pt x="1699171" y="478866"/>
                </a:lnTo>
                <a:lnTo>
                  <a:pt x="1680464" y="487172"/>
                </a:lnTo>
                <a:lnTo>
                  <a:pt x="1684655" y="500507"/>
                </a:lnTo>
                <a:lnTo>
                  <a:pt x="1729486" y="479463"/>
                </a:lnTo>
                <a:lnTo>
                  <a:pt x="1762506" y="442976"/>
                </a:lnTo>
                <a:lnTo>
                  <a:pt x="1782787" y="394246"/>
                </a:lnTo>
                <a:lnTo>
                  <a:pt x="1787855" y="366369"/>
                </a:lnTo>
                <a:lnTo>
                  <a:pt x="1789557" y="336169"/>
                </a:lnTo>
                <a:close/>
              </a:path>
              <a:path w="1821179" h="533400">
                <a:moveTo>
                  <a:pt x="1819656" y="92964"/>
                </a:moveTo>
                <a:lnTo>
                  <a:pt x="276733" y="92964"/>
                </a:lnTo>
                <a:lnTo>
                  <a:pt x="276733" y="92202"/>
                </a:lnTo>
                <a:lnTo>
                  <a:pt x="228092" y="92202"/>
                </a:lnTo>
                <a:lnTo>
                  <a:pt x="122936" y="486664"/>
                </a:lnTo>
                <a:lnTo>
                  <a:pt x="62865" y="352806"/>
                </a:lnTo>
                <a:lnTo>
                  <a:pt x="6096" y="378841"/>
                </a:lnTo>
                <a:lnTo>
                  <a:pt x="11430" y="391795"/>
                </a:lnTo>
                <a:lnTo>
                  <a:pt x="40767" y="378841"/>
                </a:lnTo>
                <a:lnTo>
                  <a:pt x="112522" y="533146"/>
                </a:lnTo>
                <a:lnTo>
                  <a:pt x="129286" y="533146"/>
                </a:lnTo>
                <a:lnTo>
                  <a:pt x="242062" y="115316"/>
                </a:lnTo>
                <a:lnTo>
                  <a:pt x="263652" y="115316"/>
                </a:lnTo>
                <a:lnTo>
                  <a:pt x="263652" y="115824"/>
                </a:lnTo>
                <a:lnTo>
                  <a:pt x="1819656" y="115824"/>
                </a:lnTo>
                <a:lnTo>
                  <a:pt x="1819656" y="92964"/>
                </a:lnTo>
                <a:close/>
              </a:path>
              <a:path w="1821179" h="533400">
                <a:moveTo>
                  <a:pt x="1821180" y="0"/>
                </a:moveTo>
                <a:lnTo>
                  <a:pt x="0" y="0"/>
                </a:lnTo>
                <a:lnTo>
                  <a:pt x="0" y="22860"/>
                </a:lnTo>
                <a:lnTo>
                  <a:pt x="1821180" y="22860"/>
                </a:lnTo>
                <a:lnTo>
                  <a:pt x="182118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301738" y="2989091"/>
            <a:ext cx="1423035" cy="1212215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algn="ctr" marR="131445">
              <a:lnSpc>
                <a:spcPct val="100000"/>
              </a:lnSpc>
              <a:spcBef>
                <a:spcPts val="1415"/>
              </a:spcBef>
            </a:pP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𝑍</a:t>
            </a:r>
            <a:endParaRPr sz="2800">
              <a:latin typeface="Cambria Math"/>
              <a:cs typeface="Cambria Math"/>
            </a:endParaRPr>
          </a:p>
          <a:p>
            <a:pPr algn="ctr" marR="5080">
              <a:lnSpc>
                <a:spcPct val="100000"/>
              </a:lnSpc>
              <a:spcBef>
                <a:spcPts val="1310"/>
              </a:spcBef>
              <a:tabLst>
                <a:tab pos="578485" algn="l"/>
              </a:tabLst>
            </a:pP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𝑉</a:t>
            </a:r>
            <a:r>
              <a:rPr dirty="0" baseline="1984" sz="4200" spc="-37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baseline="1984" sz="4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2800" spc="3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800" spc="-1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09141" y="587502"/>
            <a:ext cx="20129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0">
                <a:latin typeface="Cambria Math"/>
                <a:cs typeface="Cambria Math"/>
              </a:rPr>
              <a:t>𝒕</a:t>
            </a:r>
            <a:endParaRPr sz="3300">
              <a:latin typeface="Cambria Math"/>
              <a:cs typeface="Cambria Math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0" y="0"/>
            <a:ext cx="12192000" cy="1126490"/>
            <a:chOff x="0" y="0"/>
            <a:chExt cx="12192000" cy="1126490"/>
          </a:xfrm>
        </p:grpSpPr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4157" y="662686"/>
              <a:ext cx="1084021" cy="46329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20">
                <a:solidFill>
                  <a:srgbClr val="684107"/>
                </a:solidFill>
                <a:latin typeface="Gulim"/>
                <a:cs typeface="Gulim"/>
              </a:rPr>
              <a:t>표본평균의확률분포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89559" y="1487424"/>
            <a:ext cx="8819515" cy="3503929"/>
          </a:xfrm>
          <a:custGeom>
            <a:avLst/>
            <a:gdLst/>
            <a:ahLst/>
            <a:cxnLst/>
            <a:rect l="l" t="t" r="r" b="b"/>
            <a:pathLst>
              <a:path w="8819515" h="3503929">
                <a:moveTo>
                  <a:pt x="0" y="3503676"/>
                </a:moveTo>
                <a:lnTo>
                  <a:pt x="8819388" y="3503676"/>
                </a:lnTo>
                <a:lnTo>
                  <a:pt x="8819388" y="0"/>
                </a:lnTo>
                <a:lnTo>
                  <a:pt x="0" y="0"/>
                </a:lnTo>
                <a:lnTo>
                  <a:pt x="0" y="3503676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030" y="628853"/>
            <a:ext cx="725830" cy="42092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08990" y="1702435"/>
            <a:ext cx="6798309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514984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자유도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3200" spc="7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3200" spc="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1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150">
                <a:solidFill>
                  <a:srgbClr val="585858"/>
                </a:solidFill>
                <a:latin typeface="Gulim"/>
                <a:cs typeface="Gulim"/>
              </a:rPr>
              <a:t>인</a:t>
            </a:r>
            <a:r>
              <a:rPr dirty="0" sz="3200" spc="-17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04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r>
              <a:rPr dirty="0" sz="3200" spc="-204">
                <a:solidFill>
                  <a:srgbClr val="585858"/>
                </a:solidFill>
                <a:latin typeface="Gulim"/>
                <a:cs typeface="Gulim"/>
              </a:rPr>
              <a:t>분포의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00">
                <a:solidFill>
                  <a:srgbClr val="585858"/>
                </a:solidFill>
                <a:latin typeface="Gulim"/>
                <a:cs typeface="Gulim"/>
              </a:rPr>
              <a:t>확률밀도함수</a:t>
            </a:r>
            <a:endParaRPr sz="3200">
              <a:latin typeface="Gulim"/>
              <a:cs typeface="Gulim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303147" y="3486403"/>
            <a:ext cx="432434" cy="328930"/>
          </a:xfrm>
          <a:custGeom>
            <a:avLst/>
            <a:gdLst/>
            <a:ahLst/>
            <a:cxnLst/>
            <a:rect l="l" t="t" r="r" b="b"/>
            <a:pathLst>
              <a:path w="432435" h="328929">
                <a:moveTo>
                  <a:pt x="327533" y="0"/>
                </a:moveTo>
                <a:lnTo>
                  <a:pt x="322834" y="13462"/>
                </a:lnTo>
                <a:lnTo>
                  <a:pt x="341864" y="21705"/>
                </a:lnTo>
                <a:lnTo>
                  <a:pt x="358203" y="33115"/>
                </a:lnTo>
                <a:lnTo>
                  <a:pt x="382904" y="65532"/>
                </a:lnTo>
                <a:lnTo>
                  <a:pt x="397478" y="109219"/>
                </a:lnTo>
                <a:lnTo>
                  <a:pt x="402335" y="162814"/>
                </a:lnTo>
                <a:lnTo>
                  <a:pt x="401121" y="191845"/>
                </a:lnTo>
                <a:lnTo>
                  <a:pt x="391406" y="241859"/>
                </a:lnTo>
                <a:lnTo>
                  <a:pt x="371830" y="280965"/>
                </a:lnTo>
                <a:lnTo>
                  <a:pt x="342060" y="307306"/>
                </a:lnTo>
                <a:lnTo>
                  <a:pt x="323341" y="315595"/>
                </a:lnTo>
                <a:lnTo>
                  <a:pt x="327533" y="328930"/>
                </a:lnTo>
                <a:lnTo>
                  <a:pt x="372364" y="307895"/>
                </a:lnTo>
                <a:lnTo>
                  <a:pt x="405384" y="271526"/>
                </a:lnTo>
                <a:lnTo>
                  <a:pt x="425672" y="222678"/>
                </a:lnTo>
                <a:lnTo>
                  <a:pt x="432434" y="164592"/>
                </a:lnTo>
                <a:lnTo>
                  <a:pt x="430724" y="134417"/>
                </a:lnTo>
                <a:lnTo>
                  <a:pt x="417111" y="80974"/>
                </a:lnTo>
                <a:lnTo>
                  <a:pt x="390183" y="37468"/>
                </a:lnTo>
                <a:lnTo>
                  <a:pt x="351321" y="8616"/>
                </a:lnTo>
                <a:lnTo>
                  <a:pt x="327533" y="0"/>
                </a:lnTo>
                <a:close/>
              </a:path>
              <a:path w="432435" h="328929">
                <a:moveTo>
                  <a:pt x="104902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3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8965" y="315595"/>
                </a:lnTo>
                <a:lnTo>
                  <a:pt x="90247" y="307306"/>
                </a:lnTo>
                <a:lnTo>
                  <a:pt x="74088" y="295767"/>
                </a:lnTo>
                <a:lnTo>
                  <a:pt x="49403" y="262890"/>
                </a:lnTo>
                <a:lnTo>
                  <a:pt x="34829" y="218186"/>
                </a:lnTo>
                <a:lnTo>
                  <a:pt x="29971" y="162814"/>
                </a:lnTo>
                <a:lnTo>
                  <a:pt x="31186" y="134790"/>
                </a:lnTo>
                <a:lnTo>
                  <a:pt x="40901" y="86125"/>
                </a:lnTo>
                <a:lnTo>
                  <a:pt x="60503" y="47716"/>
                </a:lnTo>
                <a:lnTo>
                  <a:pt x="90515" y="21705"/>
                </a:lnTo>
                <a:lnTo>
                  <a:pt x="109474" y="13462"/>
                </a:lnTo>
                <a:lnTo>
                  <a:pt x="10490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66190" y="3384880"/>
            <a:ext cx="10788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53060" algn="l"/>
                <a:tab pos="800100" algn="l"/>
              </a:tabLst>
            </a:pP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228977" y="3007232"/>
            <a:ext cx="2283460" cy="655320"/>
          </a:xfrm>
          <a:custGeom>
            <a:avLst/>
            <a:gdLst/>
            <a:ahLst/>
            <a:cxnLst/>
            <a:rect l="l" t="t" r="r" b="b"/>
            <a:pathLst>
              <a:path w="2283460" h="655320">
                <a:moveTo>
                  <a:pt x="1150112" y="13843"/>
                </a:moveTo>
                <a:lnTo>
                  <a:pt x="1092403" y="41821"/>
                </a:lnTo>
                <a:lnTo>
                  <a:pt x="1052322" y="108204"/>
                </a:lnTo>
                <a:lnTo>
                  <a:pt x="1037310" y="149263"/>
                </a:lnTo>
                <a:lnTo>
                  <a:pt x="1026591" y="193713"/>
                </a:lnTo>
                <a:lnTo>
                  <a:pt x="1020165" y="241554"/>
                </a:lnTo>
                <a:lnTo>
                  <a:pt x="1018032" y="292735"/>
                </a:lnTo>
                <a:lnTo>
                  <a:pt x="1020165" y="343649"/>
                </a:lnTo>
                <a:lnTo>
                  <a:pt x="1026591" y="391375"/>
                </a:lnTo>
                <a:lnTo>
                  <a:pt x="1037310" y="435889"/>
                </a:lnTo>
                <a:lnTo>
                  <a:pt x="1052322" y="477139"/>
                </a:lnTo>
                <a:lnTo>
                  <a:pt x="1070864" y="513715"/>
                </a:lnTo>
                <a:lnTo>
                  <a:pt x="1116914" y="568007"/>
                </a:lnTo>
                <a:lnTo>
                  <a:pt x="1144397" y="585736"/>
                </a:lnTo>
                <a:lnTo>
                  <a:pt x="1150112" y="571881"/>
                </a:lnTo>
                <a:lnTo>
                  <a:pt x="1128102" y="554050"/>
                </a:lnTo>
                <a:lnTo>
                  <a:pt x="1108621" y="530821"/>
                </a:lnTo>
                <a:lnTo>
                  <a:pt x="1077328" y="468122"/>
                </a:lnTo>
                <a:lnTo>
                  <a:pt x="1065911" y="429615"/>
                </a:lnTo>
                <a:lnTo>
                  <a:pt x="1057732" y="387629"/>
                </a:lnTo>
                <a:lnTo>
                  <a:pt x="1052817" y="342125"/>
                </a:lnTo>
                <a:lnTo>
                  <a:pt x="1051166" y="293116"/>
                </a:lnTo>
                <a:lnTo>
                  <a:pt x="1052817" y="243255"/>
                </a:lnTo>
                <a:lnTo>
                  <a:pt x="1057757" y="197269"/>
                </a:lnTo>
                <a:lnTo>
                  <a:pt x="1066012" y="155143"/>
                </a:lnTo>
                <a:lnTo>
                  <a:pt x="1077595" y="116840"/>
                </a:lnTo>
                <a:lnTo>
                  <a:pt x="1108938" y="54724"/>
                </a:lnTo>
                <a:lnTo>
                  <a:pt x="1128293" y="31635"/>
                </a:lnTo>
                <a:lnTo>
                  <a:pt x="1150112" y="13843"/>
                </a:lnTo>
                <a:close/>
              </a:path>
              <a:path w="2283460" h="655320">
                <a:moveTo>
                  <a:pt x="1371600" y="281686"/>
                </a:moveTo>
                <a:lnTo>
                  <a:pt x="1161288" y="281686"/>
                </a:lnTo>
                <a:lnTo>
                  <a:pt x="1161288" y="304546"/>
                </a:lnTo>
                <a:lnTo>
                  <a:pt x="1371600" y="304546"/>
                </a:lnTo>
                <a:lnTo>
                  <a:pt x="1371600" y="281686"/>
                </a:lnTo>
                <a:close/>
              </a:path>
              <a:path w="2283460" h="655320">
                <a:moveTo>
                  <a:pt x="1516634" y="292735"/>
                </a:moveTo>
                <a:lnTo>
                  <a:pt x="1514487" y="241554"/>
                </a:lnTo>
                <a:lnTo>
                  <a:pt x="1508074" y="193713"/>
                </a:lnTo>
                <a:lnTo>
                  <a:pt x="1497393" y="149263"/>
                </a:lnTo>
                <a:lnTo>
                  <a:pt x="1482471" y="108204"/>
                </a:lnTo>
                <a:lnTo>
                  <a:pt x="1463840" y="71945"/>
                </a:lnTo>
                <a:lnTo>
                  <a:pt x="1417688" y="17843"/>
                </a:lnTo>
                <a:lnTo>
                  <a:pt x="1390142" y="0"/>
                </a:lnTo>
                <a:lnTo>
                  <a:pt x="1384554" y="13843"/>
                </a:lnTo>
                <a:lnTo>
                  <a:pt x="1406359" y="31635"/>
                </a:lnTo>
                <a:lnTo>
                  <a:pt x="1425714" y="54724"/>
                </a:lnTo>
                <a:lnTo>
                  <a:pt x="1457071" y="116840"/>
                </a:lnTo>
                <a:lnTo>
                  <a:pt x="1468640" y="155143"/>
                </a:lnTo>
                <a:lnTo>
                  <a:pt x="1476895" y="197269"/>
                </a:lnTo>
                <a:lnTo>
                  <a:pt x="1481836" y="243255"/>
                </a:lnTo>
                <a:lnTo>
                  <a:pt x="1483487" y="293116"/>
                </a:lnTo>
                <a:lnTo>
                  <a:pt x="1481861" y="342125"/>
                </a:lnTo>
                <a:lnTo>
                  <a:pt x="1476971" y="387629"/>
                </a:lnTo>
                <a:lnTo>
                  <a:pt x="1468805" y="429615"/>
                </a:lnTo>
                <a:lnTo>
                  <a:pt x="1457325" y="468122"/>
                </a:lnTo>
                <a:lnTo>
                  <a:pt x="1425981" y="530821"/>
                </a:lnTo>
                <a:lnTo>
                  <a:pt x="1384554" y="571881"/>
                </a:lnTo>
                <a:lnTo>
                  <a:pt x="1390142" y="585736"/>
                </a:lnTo>
                <a:lnTo>
                  <a:pt x="1442250" y="544004"/>
                </a:lnTo>
                <a:lnTo>
                  <a:pt x="1482471" y="477139"/>
                </a:lnTo>
                <a:lnTo>
                  <a:pt x="1497393" y="435889"/>
                </a:lnTo>
                <a:lnTo>
                  <a:pt x="1508074" y="391375"/>
                </a:lnTo>
                <a:lnTo>
                  <a:pt x="1514487" y="343649"/>
                </a:lnTo>
                <a:lnTo>
                  <a:pt x="1516634" y="292735"/>
                </a:lnTo>
                <a:close/>
              </a:path>
              <a:path w="2283460" h="655320">
                <a:moveTo>
                  <a:pt x="2282952" y="632206"/>
                </a:moveTo>
                <a:lnTo>
                  <a:pt x="0" y="632206"/>
                </a:lnTo>
                <a:lnTo>
                  <a:pt x="0" y="655066"/>
                </a:lnTo>
                <a:lnTo>
                  <a:pt x="2282952" y="655066"/>
                </a:lnTo>
                <a:lnTo>
                  <a:pt x="2282952" y="63220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940050" y="2825876"/>
            <a:ext cx="6927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450215" algn="l"/>
              </a:tabLst>
            </a:pPr>
            <a:r>
              <a:rPr dirty="0" baseline="-32738" sz="4200" spc="-75">
                <a:solidFill>
                  <a:srgbClr val="585858"/>
                </a:solidFill>
                <a:latin typeface="Cambria Math"/>
                <a:cs typeface="Cambria Math"/>
              </a:rPr>
              <a:t>Γ</a:t>
            </a:r>
            <a:r>
              <a:rPr dirty="0" baseline="-32738" sz="4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396741" y="3212668"/>
            <a:ext cx="2095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509393" y="3761613"/>
            <a:ext cx="1972310" cy="586105"/>
          </a:xfrm>
          <a:custGeom>
            <a:avLst/>
            <a:gdLst/>
            <a:ahLst/>
            <a:cxnLst/>
            <a:rect l="l" t="t" r="r" b="b"/>
            <a:pathLst>
              <a:path w="1972310" h="586104">
                <a:moveTo>
                  <a:pt x="132080" y="13843"/>
                </a:moveTo>
                <a:lnTo>
                  <a:pt x="74371" y="41821"/>
                </a:lnTo>
                <a:lnTo>
                  <a:pt x="34290" y="108204"/>
                </a:lnTo>
                <a:lnTo>
                  <a:pt x="19278" y="149263"/>
                </a:lnTo>
                <a:lnTo>
                  <a:pt x="8572" y="193713"/>
                </a:lnTo>
                <a:lnTo>
                  <a:pt x="2133" y="241554"/>
                </a:lnTo>
                <a:lnTo>
                  <a:pt x="0" y="292735"/>
                </a:lnTo>
                <a:lnTo>
                  <a:pt x="2133" y="343649"/>
                </a:lnTo>
                <a:lnTo>
                  <a:pt x="8572" y="391375"/>
                </a:lnTo>
                <a:lnTo>
                  <a:pt x="19278" y="435889"/>
                </a:lnTo>
                <a:lnTo>
                  <a:pt x="34290" y="477139"/>
                </a:lnTo>
                <a:lnTo>
                  <a:pt x="52832" y="513727"/>
                </a:lnTo>
                <a:lnTo>
                  <a:pt x="98882" y="568007"/>
                </a:lnTo>
                <a:lnTo>
                  <a:pt x="126365" y="585724"/>
                </a:lnTo>
                <a:lnTo>
                  <a:pt x="132080" y="571881"/>
                </a:lnTo>
                <a:lnTo>
                  <a:pt x="110070" y="554050"/>
                </a:lnTo>
                <a:lnTo>
                  <a:pt x="90589" y="530821"/>
                </a:lnTo>
                <a:lnTo>
                  <a:pt x="59309" y="468122"/>
                </a:lnTo>
                <a:lnTo>
                  <a:pt x="47879" y="429615"/>
                </a:lnTo>
                <a:lnTo>
                  <a:pt x="39700" y="387629"/>
                </a:lnTo>
                <a:lnTo>
                  <a:pt x="34785" y="342125"/>
                </a:lnTo>
                <a:lnTo>
                  <a:pt x="33147" y="293116"/>
                </a:lnTo>
                <a:lnTo>
                  <a:pt x="34785" y="243255"/>
                </a:lnTo>
                <a:lnTo>
                  <a:pt x="39725" y="197269"/>
                </a:lnTo>
                <a:lnTo>
                  <a:pt x="47980" y="155143"/>
                </a:lnTo>
                <a:lnTo>
                  <a:pt x="59563" y="116840"/>
                </a:lnTo>
                <a:lnTo>
                  <a:pt x="90906" y="54724"/>
                </a:lnTo>
                <a:lnTo>
                  <a:pt x="110261" y="31635"/>
                </a:lnTo>
                <a:lnTo>
                  <a:pt x="132080" y="13843"/>
                </a:lnTo>
                <a:close/>
              </a:path>
              <a:path w="1972310" h="586104">
                <a:moveTo>
                  <a:pt x="341376" y="281686"/>
                </a:moveTo>
                <a:lnTo>
                  <a:pt x="144780" y="281686"/>
                </a:lnTo>
                <a:lnTo>
                  <a:pt x="144780" y="304546"/>
                </a:lnTo>
                <a:lnTo>
                  <a:pt x="341376" y="304546"/>
                </a:lnTo>
                <a:lnTo>
                  <a:pt x="341376" y="281686"/>
                </a:lnTo>
                <a:close/>
              </a:path>
              <a:path w="1972310" h="586104">
                <a:moveTo>
                  <a:pt x="484886" y="292735"/>
                </a:moveTo>
                <a:lnTo>
                  <a:pt x="482739" y="241554"/>
                </a:lnTo>
                <a:lnTo>
                  <a:pt x="476326" y="193713"/>
                </a:lnTo>
                <a:lnTo>
                  <a:pt x="465645" y="149263"/>
                </a:lnTo>
                <a:lnTo>
                  <a:pt x="450723" y="108204"/>
                </a:lnTo>
                <a:lnTo>
                  <a:pt x="432092" y="71945"/>
                </a:lnTo>
                <a:lnTo>
                  <a:pt x="385940" y="17843"/>
                </a:lnTo>
                <a:lnTo>
                  <a:pt x="358394" y="0"/>
                </a:lnTo>
                <a:lnTo>
                  <a:pt x="352806" y="13843"/>
                </a:lnTo>
                <a:lnTo>
                  <a:pt x="374611" y="31635"/>
                </a:lnTo>
                <a:lnTo>
                  <a:pt x="393966" y="54724"/>
                </a:lnTo>
                <a:lnTo>
                  <a:pt x="425323" y="116840"/>
                </a:lnTo>
                <a:lnTo>
                  <a:pt x="436892" y="155143"/>
                </a:lnTo>
                <a:lnTo>
                  <a:pt x="445147" y="197269"/>
                </a:lnTo>
                <a:lnTo>
                  <a:pt x="450088" y="243255"/>
                </a:lnTo>
                <a:lnTo>
                  <a:pt x="451739" y="293116"/>
                </a:lnTo>
                <a:lnTo>
                  <a:pt x="450113" y="342125"/>
                </a:lnTo>
                <a:lnTo>
                  <a:pt x="445223" y="387629"/>
                </a:lnTo>
                <a:lnTo>
                  <a:pt x="437057" y="429615"/>
                </a:lnTo>
                <a:lnTo>
                  <a:pt x="425577" y="468122"/>
                </a:lnTo>
                <a:lnTo>
                  <a:pt x="394233" y="530821"/>
                </a:lnTo>
                <a:lnTo>
                  <a:pt x="352806" y="571881"/>
                </a:lnTo>
                <a:lnTo>
                  <a:pt x="358394" y="585724"/>
                </a:lnTo>
                <a:lnTo>
                  <a:pt x="410502" y="544004"/>
                </a:lnTo>
                <a:lnTo>
                  <a:pt x="450723" y="477139"/>
                </a:lnTo>
                <a:lnTo>
                  <a:pt x="465645" y="435889"/>
                </a:lnTo>
                <a:lnTo>
                  <a:pt x="476326" y="391375"/>
                </a:lnTo>
                <a:lnTo>
                  <a:pt x="482739" y="343649"/>
                </a:lnTo>
                <a:lnTo>
                  <a:pt x="484886" y="292735"/>
                </a:lnTo>
                <a:close/>
              </a:path>
              <a:path w="1972310" h="586104">
                <a:moveTo>
                  <a:pt x="987044" y="13843"/>
                </a:moveTo>
                <a:lnTo>
                  <a:pt x="929335" y="41821"/>
                </a:lnTo>
                <a:lnTo>
                  <a:pt x="889254" y="108204"/>
                </a:lnTo>
                <a:lnTo>
                  <a:pt x="874242" y="149263"/>
                </a:lnTo>
                <a:lnTo>
                  <a:pt x="863536" y="193713"/>
                </a:lnTo>
                <a:lnTo>
                  <a:pt x="857097" y="241554"/>
                </a:lnTo>
                <a:lnTo>
                  <a:pt x="854964" y="292735"/>
                </a:lnTo>
                <a:lnTo>
                  <a:pt x="857097" y="343649"/>
                </a:lnTo>
                <a:lnTo>
                  <a:pt x="863536" y="391375"/>
                </a:lnTo>
                <a:lnTo>
                  <a:pt x="874242" y="435889"/>
                </a:lnTo>
                <a:lnTo>
                  <a:pt x="889254" y="477139"/>
                </a:lnTo>
                <a:lnTo>
                  <a:pt x="907796" y="513727"/>
                </a:lnTo>
                <a:lnTo>
                  <a:pt x="953846" y="568007"/>
                </a:lnTo>
                <a:lnTo>
                  <a:pt x="981329" y="585724"/>
                </a:lnTo>
                <a:lnTo>
                  <a:pt x="987044" y="571881"/>
                </a:lnTo>
                <a:lnTo>
                  <a:pt x="965034" y="554050"/>
                </a:lnTo>
                <a:lnTo>
                  <a:pt x="945553" y="530821"/>
                </a:lnTo>
                <a:lnTo>
                  <a:pt x="914273" y="468122"/>
                </a:lnTo>
                <a:lnTo>
                  <a:pt x="902843" y="429615"/>
                </a:lnTo>
                <a:lnTo>
                  <a:pt x="894664" y="387629"/>
                </a:lnTo>
                <a:lnTo>
                  <a:pt x="889749" y="342125"/>
                </a:lnTo>
                <a:lnTo>
                  <a:pt x="888111" y="293116"/>
                </a:lnTo>
                <a:lnTo>
                  <a:pt x="889749" y="243255"/>
                </a:lnTo>
                <a:lnTo>
                  <a:pt x="894689" y="197269"/>
                </a:lnTo>
                <a:lnTo>
                  <a:pt x="902944" y="155143"/>
                </a:lnTo>
                <a:lnTo>
                  <a:pt x="914527" y="116840"/>
                </a:lnTo>
                <a:lnTo>
                  <a:pt x="945870" y="54724"/>
                </a:lnTo>
                <a:lnTo>
                  <a:pt x="965225" y="31635"/>
                </a:lnTo>
                <a:lnTo>
                  <a:pt x="987044" y="13843"/>
                </a:lnTo>
                <a:close/>
              </a:path>
              <a:path w="1972310" h="586104">
                <a:moveTo>
                  <a:pt x="1828800" y="281686"/>
                </a:moveTo>
                <a:lnTo>
                  <a:pt x="998220" y="281686"/>
                </a:lnTo>
                <a:lnTo>
                  <a:pt x="998220" y="304546"/>
                </a:lnTo>
                <a:lnTo>
                  <a:pt x="1828800" y="304546"/>
                </a:lnTo>
                <a:lnTo>
                  <a:pt x="1828800" y="281686"/>
                </a:lnTo>
                <a:close/>
              </a:path>
              <a:path w="1972310" h="586104">
                <a:moveTo>
                  <a:pt x="1972310" y="292735"/>
                </a:moveTo>
                <a:lnTo>
                  <a:pt x="1970163" y="241554"/>
                </a:lnTo>
                <a:lnTo>
                  <a:pt x="1963750" y="193713"/>
                </a:lnTo>
                <a:lnTo>
                  <a:pt x="1953069" y="149263"/>
                </a:lnTo>
                <a:lnTo>
                  <a:pt x="1938147" y="108204"/>
                </a:lnTo>
                <a:lnTo>
                  <a:pt x="1919516" y="71945"/>
                </a:lnTo>
                <a:lnTo>
                  <a:pt x="1873364" y="17843"/>
                </a:lnTo>
                <a:lnTo>
                  <a:pt x="1845818" y="0"/>
                </a:lnTo>
                <a:lnTo>
                  <a:pt x="1840230" y="13843"/>
                </a:lnTo>
                <a:lnTo>
                  <a:pt x="1862035" y="31635"/>
                </a:lnTo>
                <a:lnTo>
                  <a:pt x="1881390" y="54724"/>
                </a:lnTo>
                <a:lnTo>
                  <a:pt x="1912747" y="116840"/>
                </a:lnTo>
                <a:lnTo>
                  <a:pt x="1924316" y="155143"/>
                </a:lnTo>
                <a:lnTo>
                  <a:pt x="1932571" y="197269"/>
                </a:lnTo>
                <a:lnTo>
                  <a:pt x="1937512" y="243255"/>
                </a:lnTo>
                <a:lnTo>
                  <a:pt x="1939163" y="293116"/>
                </a:lnTo>
                <a:lnTo>
                  <a:pt x="1937537" y="342125"/>
                </a:lnTo>
                <a:lnTo>
                  <a:pt x="1932647" y="387629"/>
                </a:lnTo>
                <a:lnTo>
                  <a:pt x="1924481" y="429615"/>
                </a:lnTo>
                <a:lnTo>
                  <a:pt x="1913001" y="468122"/>
                </a:lnTo>
                <a:lnTo>
                  <a:pt x="1881657" y="530821"/>
                </a:lnTo>
                <a:lnTo>
                  <a:pt x="1840230" y="571881"/>
                </a:lnTo>
                <a:lnTo>
                  <a:pt x="1845818" y="585724"/>
                </a:lnTo>
                <a:lnTo>
                  <a:pt x="1897926" y="544004"/>
                </a:lnTo>
                <a:lnTo>
                  <a:pt x="1938147" y="477139"/>
                </a:lnTo>
                <a:lnTo>
                  <a:pt x="1953069" y="435889"/>
                </a:lnTo>
                <a:lnTo>
                  <a:pt x="1963750" y="391375"/>
                </a:lnTo>
                <a:lnTo>
                  <a:pt x="1970163" y="343649"/>
                </a:lnTo>
                <a:lnTo>
                  <a:pt x="1972310" y="292735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203957" y="3580638"/>
            <a:ext cx="21736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450215" algn="l"/>
                <a:tab pos="880110" algn="l"/>
                <a:tab pos="1303655" algn="l"/>
              </a:tabLst>
            </a:pPr>
            <a:r>
              <a:rPr dirty="0" baseline="-32738" sz="4200" spc="-75">
                <a:solidFill>
                  <a:srgbClr val="585858"/>
                </a:solidFill>
                <a:latin typeface="Cambria Math"/>
                <a:cs typeface="Cambria Math"/>
              </a:rPr>
              <a:t>Γ</a:t>
            </a:r>
            <a:r>
              <a:rPr dirty="0" baseline="-32738" sz="4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32738" sz="4200" spc="-75">
                <a:solidFill>
                  <a:srgbClr val="585858"/>
                </a:solidFill>
                <a:latin typeface="Cambria Math"/>
                <a:cs typeface="Cambria Math"/>
              </a:rPr>
              <a:t>Γ</a:t>
            </a:r>
            <a:r>
              <a:rPr dirty="0" baseline="-32738" sz="4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2800" spc="4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800" spc="-1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54554" y="3967734"/>
            <a:ext cx="13804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170305" algn="l"/>
              </a:tabLst>
            </a:pP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601975" y="3197986"/>
            <a:ext cx="1799589" cy="905510"/>
          </a:xfrm>
          <a:custGeom>
            <a:avLst/>
            <a:gdLst/>
            <a:ahLst/>
            <a:cxnLst/>
            <a:rect l="l" t="t" r="r" b="b"/>
            <a:pathLst>
              <a:path w="1799589" h="905510">
                <a:moveTo>
                  <a:pt x="1644011" y="0"/>
                </a:moveTo>
                <a:lnTo>
                  <a:pt x="1635883" y="12953"/>
                </a:lnTo>
                <a:lnTo>
                  <a:pt x="1664740" y="47595"/>
                </a:lnTo>
                <a:lnTo>
                  <a:pt x="1690144" y="89011"/>
                </a:lnTo>
                <a:lnTo>
                  <a:pt x="1712071" y="137165"/>
                </a:lnTo>
                <a:lnTo>
                  <a:pt x="1730498" y="192024"/>
                </a:lnTo>
                <a:lnTo>
                  <a:pt x="1742568" y="239740"/>
                </a:lnTo>
                <a:lnTo>
                  <a:pt x="1751956" y="289620"/>
                </a:lnTo>
                <a:lnTo>
                  <a:pt x="1758661" y="341665"/>
                </a:lnTo>
                <a:lnTo>
                  <a:pt x="1762685" y="395874"/>
                </a:lnTo>
                <a:lnTo>
                  <a:pt x="1764026" y="452246"/>
                </a:lnTo>
                <a:lnTo>
                  <a:pt x="1762687" y="507598"/>
                </a:lnTo>
                <a:lnTo>
                  <a:pt x="1758678" y="561182"/>
                </a:lnTo>
                <a:lnTo>
                  <a:pt x="1752011" y="612998"/>
                </a:lnTo>
                <a:lnTo>
                  <a:pt x="1742698" y="663046"/>
                </a:lnTo>
                <a:lnTo>
                  <a:pt x="1730752" y="711326"/>
                </a:lnTo>
                <a:lnTo>
                  <a:pt x="1712321" y="767147"/>
                </a:lnTo>
                <a:lnTo>
                  <a:pt x="1690366" y="815943"/>
                </a:lnTo>
                <a:lnTo>
                  <a:pt x="1664886" y="857738"/>
                </a:lnTo>
                <a:lnTo>
                  <a:pt x="1635883" y="892556"/>
                </a:lnTo>
                <a:lnTo>
                  <a:pt x="1644011" y="905382"/>
                </a:lnTo>
                <a:lnTo>
                  <a:pt x="1677801" y="871136"/>
                </a:lnTo>
                <a:lnTo>
                  <a:pt x="1707924" y="829151"/>
                </a:lnTo>
                <a:lnTo>
                  <a:pt x="1734379" y="779402"/>
                </a:lnTo>
                <a:lnTo>
                  <a:pt x="1757168" y="721868"/>
                </a:lnTo>
                <a:lnTo>
                  <a:pt x="1772255" y="671758"/>
                </a:lnTo>
                <a:lnTo>
                  <a:pt x="1783990" y="619729"/>
                </a:lnTo>
                <a:lnTo>
                  <a:pt x="1792372" y="565779"/>
                </a:lnTo>
                <a:lnTo>
                  <a:pt x="1797401" y="509910"/>
                </a:lnTo>
                <a:lnTo>
                  <a:pt x="1799078" y="452119"/>
                </a:lnTo>
                <a:lnTo>
                  <a:pt x="1797401" y="393583"/>
                </a:lnTo>
                <a:lnTo>
                  <a:pt x="1792372" y="337301"/>
                </a:lnTo>
                <a:lnTo>
                  <a:pt x="1783990" y="283276"/>
                </a:lnTo>
                <a:lnTo>
                  <a:pt x="1772255" y="231505"/>
                </a:lnTo>
                <a:lnTo>
                  <a:pt x="1757168" y="181990"/>
                </a:lnTo>
                <a:lnTo>
                  <a:pt x="1734379" y="125247"/>
                </a:lnTo>
                <a:lnTo>
                  <a:pt x="1707924" y="75993"/>
                </a:lnTo>
                <a:lnTo>
                  <a:pt x="1677801" y="34240"/>
                </a:lnTo>
                <a:lnTo>
                  <a:pt x="1644011" y="0"/>
                </a:lnTo>
                <a:close/>
              </a:path>
              <a:path w="1799589" h="905510">
                <a:moveTo>
                  <a:pt x="155063" y="0"/>
                </a:moveTo>
                <a:lnTo>
                  <a:pt x="121273" y="34240"/>
                </a:lnTo>
                <a:lnTo>
                  <a:pt x="91150" y="75993"/>
                </a:lnTo>
                <a:lnTo>
                  <a:pt x="64694" y="125247"/>
                </a:lnTo>
                <a:lnTo>
                  <a:pt x="41906" y="181990"/>
                </a:lnTo>
                <a:lnTo>
                  <a:pt x="26818" y="231505"/>
                </a:lnTo>
                <a:lnTo>
                  <a:pt x="15083" y="283276"/>
                </a:lnTo>
                <a:lnTo>
                  <a:pt x="6701" y="337301"/>
                </a:lnTo>
                <a:lnTo>
                  <a:pt x="1672" y="393583"/>
                </a:lnTo>
                <a:lnTo>
                  <a:pt x="0" y="452246"/>
                </a:lnTo>
                <a:lnTo>
                  <a:pt x="1672" y="509910"/>
                </a:lnTo>
                <a:lnTo>
                  <a:pt x="6701" y="565779"/>
                </a:lnTo>
                <a:lnTo>
                  <a:pt x="15083" y="619729"/>
                </a:lnTo>
                <a:lnTo>
                  <a:pt x="26818" y="671758"/>
                </a:lnTo>
                <a:lnTo>
                  <a:pt x="41906" y="721868"/>
                </a:lnTo>
                <a:lnTo>
                  <a:pt x="64694" y="779402"/>
                </a:lnTo>
                <a:lnTo>
                  <a:pt x="91150" y="829151"/>
                </a:lnTo>
                <a:lnTo>
                  <a:pt x="121273" y="871136"/>
                </a:lnTo>
                <a:lnTo>
                  <a:pt x="155063" y="905382"/>
                </a:lnTo>
                <a:lnTo>
                  <a:pt x="163191" y="892556"/>
                </a:lnTo>
                <a:lnTo>
                  <a:pt x="134187" y="857738"/>
                </a:lnTo>
                <a:lnTo>
                  <a:pt x="108708" y="815943"/>
                </a:lnTo>
                <a:lnTo>
                  <a:pt x="86753" y="767147"/>
                </a:lnTo>
                <a:lnTo>
                  <a:pt x="68322" y="711326"/>
                </a:lnTo>
                <a:lnTo>
                  <a:pt x="56327" y="663046"/>
                </a:lnTo>
                <a:lnTo>
                  <a:pt x="47008" y="612998"/>
                </a:lnTo>
                <a:lnTo>
                  <a:pt x="40359" y="561182"/>
                </a:lnTo>
                <a:lnTo>
                  <a:pt x="36375" y="507598"/>
                </a:lnTo>
                <a:lnTo>
                  <a:pt x="35051" y="452119"/>
                </a:lnTo>
                <a:lnTo>
                  <a:pt x="36388" y="395874"/>
                </a:lnTo>
                <a:lnTo>
                  <a:pt x="40404" y="341665"/>
                </a:lnTo>
                <a:lnTo>
                  <a:pt x="47090" y="289620"/>
                </a:lnTo>
                <a:lnTo>
                  <a:pt x="56441" y="239740"/>
                </a:lnTo>
                <a:lnTo>
                  <a:pt x="68449" y="192024"/>
                </a:lnTo>
                <a:lnTo>
                  <a:pt x="86878" y="137165"/>
                </a:lnTo>
                <a:lnTo>
                  <a:pt x="108819" y="89011"/>
                </a:lnTo>
                <a:lnTo>
                  <a:pt x="134261" y="47595"/>
                </a:lnTo>
                <a:lnTo>
                  <a:pt x="163191" y="12953"/>
                </a:lnTo>
                <a:lnTo>
                  <a:pt x="15506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777740" y="3384880"/>
            <a:ext cx="5543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2800" spc="-1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395848" y="3639439"/>
            <a:ext cx="830580" cy="22860"/>
          </a:xfrm>
          <a:custGeom>
            <a:avLst/>
            <a:gdLst/>
            <a:ahLst/>
            <a:cxnLst/>
            <a:rect l="l" t="t" r="r" b="b"/>
            <a:pathLst>
              <a:path w="830579" h="22860">
                <a:moveTo>
                  <a:pt x="830579" y="0"/>
                </a:moveTo>
                <a:lnTo>
                  <a:pt x="0" y="0"/>
                </a:lnTo>
                <a:lnTo>
                  <a:pt x="0" y="22860"/>
                </a:lnTo>
                <a:lnTo>
                  <a:pt x="830579" y="22860"/>
                </a:lnTo>
                <a:lnTo>
                  <a:pt x="83057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371084" y="2777642"/>
            <a:ext cx="894715" cy="1297305"/>
          </a:xfrm>
          <a:prstGeom prst="rect">
            <a:avLst/>
          </a:prstGeom>
        </p:spPr>
        <p:txBody>
          <a:bodyPr wrap="square" lIns="0" tIns="221615" rIns="0" bIns="0" rtlCol="0" vert="horz">
            <a:spAutoFit/>
          </a:bodyPr>
          <a:lstStyle/>
          <a:p>
            <a:pPr algn="ctr" marR="19685">
              <a:lnSpc>
                <a:spcPct val="100000"/>
              </a:lnSpc>
              <a:spcBef>
                <a:spcPts val="1745"/>
              </a:spcBef>
            </a:pPr>
            <a:r>
              <a:rPr dirty="0" baseline="-19841" sz="4200" spc="89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2050" spc="6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  <a:p>
            <a:pPr algn="ctr" marR="5080">
              <a:lnSpc>
                <a:spcPct val="100000"/>
              </a:lnSpc>
              <a:spcBef>
                <a:spcPts val="1650"/>
              </a:spcBef>
            </a:pP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2800" spc="5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800" spc="-3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406134" y="2845689"/>
            <a:ext cx="42100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baseline="-32520" sz="3075" spc="-37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u="sng" sz="2050" spc="-25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631178" y="3127629"/>
            <a:ext cx="16319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050" spc="4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866509" y="3639438"/>
            <a:ext cx="1064260" cy="434340"/>
          </a:xfrm>
          <a:custGeom>
            <a:avLst/>
            <a:gdLst/>
            <a:ahLst/>
            <a:cxnLst/>
            <a:rect l="l" t="t" r="r" b="b"/>
            <a:pathLst>
              <a:path w="1064259" h="434339">
                <a:moveTo>
                  <a:pt x="1063752" y="91440"/>
                </a:moveTo>
                <a:lnTo>
                  <a:pt x="233172" y="91440"/>
                </a:lnTo>
                <a:lnTo>
                  <a:pt x="233172" y="92075"/>
                </a:lnTo>
                <a:lnTo>
                  <a:pt x="209804" y="92075"/>
                </a:lnTo>
                <a:lnTo>
                  <a:pt x="124079" y="388112"/>
                </a:lnTo>
                <a:lnTo>
                  <a:pt x="62865" y="253492"/>
                </a:lnTo>
                <a:lnTo>
                  <a:pt x="6096" y="279527"/>
                </a:lnTo>
                <a:lnTo>
                  <a:pt x="11430" y="292608"/>
                </a:lnTo>
                <a:lnTo>
                  <a:pt x="40767" y="279527"/>
                </a:lnTo>
                <a:lnTo>
                  <a:pt x="112522" y="433832"/>
                </a:lnTo>
                <a:lnTo>
                  <a:pt x="129286" y="433832"/>
                </a:lnTo>
                <a:lnTo>
                  <a:pt x="222631" y="115189"/>
                </a:lnTo>
                <a:lnTo>
                  <a:pt x="254000" y="115189"/>
                </a:lnTo>
                <a:lnTo>
                  <a:pt x="254000" y="114300"/>
                </a:lnTo>
                <a:lnTo>
                  <a:pt x="1063752" y="114300"/>
                </a:lnTo>
                <a:lnTo>
                  <a:pt x="1063752" y="91440"/>
                </a:lnTo>
                <a:close/>
              </a:path>
              <a:path w="1064259" h="434339">
                <a:moveTo>
                  <a:pt x="1063752" y="0"/>
                </a:moveTo>
                <a:lnTo>
                  <a:pt x="0" y="0"/>
                </a:lnTo>
                <a:lnTo>
                  <a:pt x="0" y="22860"/>
                </a:lnTo>
                <a:lnTo>
                  <a:pt x="1063752" y="22860"/>
                </a:lnTo>
                <a:lnTo>
                  <a:pt x="106375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7075169" y="2983024"/>
            <a:ext cx="1026794" cy="114554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224790">
              <a:lnSpc>
                <a:spcPct val="100000"/>
              </a:lnSpc>
              <a:spcBef>
                <a:spcPts val="1150"/>
              </a:spcBef>
              <a:tabLst>
                <a:tab pos="915035" algn="l"/>
              </a:tabLst>
            </a:pP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-41666" sz="4200" spc="-75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endParaRPr baseline="-41666" sz="420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1045"/>
              </a:spcBef>
            </a:pP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2800" spc="5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800" spc="-3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507994" y="4461509"/>
            <a:ext cx="20129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−∞</a:t>
            </a:r>
            <a:r>
              <a:rPr dirty="0" sz="2800" spc="14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&lt;</a:t>
            </a:r>
            <a:r>
              <a:rPr dirty="0" sz="2800" spc="14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2800" spc="21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&lt;</a:t>
            </a:r>
            <a:r>
              <a:rPr dirty="0" sz="2800" spc="14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∞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509141" y="587502"/>
            <a:ext cx="20129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0">
                <a:latin typeface="Cambria Math"/>
                <a:cs typeface="Cambria Math"/>
              </a:rPr>
              <a:t>𝒕</a:t>
            </a:r>
            <a:endParaRPr sz="3300">
              <a:latin typeface="Cambria Math"/>
              <a:cs typeface="Cambria Math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0" y="0"/>
            <a:ext cx="12192000" cy="1126490"/>
            <a:chOff x="0" y="0"/>
            <a:chExt cx="12192000" cy="1126490"/>
          </a:xfrm>
        </p:grpSpPr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4157" y="662686"/>
              <a:ext cx="1084021" cy="46329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20">
                <a:solidFill>
                  <a:srgbClr val="684107"/>
                </a:solidFill>
                <a:latin typeface="Gulim"/>
                <a:cs typeface="Gulim"/>
              </a:rPr>
              <a:t>표본평균의확률분포</a:t>
            </a:r>
            <a:endParaRPr sz="2500">
              <a:latin typeface="Gulim"/>
              <a:cs typeface="Gulim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324611" y="1488947"/>
            <a:ext cx="8906510" cy="3752215"/>
          </a:xfrm>
          <a:custGeom>
            <a:avLst/>
            <a:gdLst/>
            <a:ahLst/>
            <a:cxnLst/>
            <a:rect l="l" t="t" r="r" b="b"/>
            <a:pathLst>
              <a:path w="8906510" h="3752215">
                <a:moveTo>
                  <a:pt x="0" y="3752088"/>
                </a:moveTo>
                <a:lnTo>
                  <a:pt x="8906256" y="3752088"/>
                </a:lnTo>
                <a:lnTo>
                  <a:pt x="8906256" y="0"/>
                </a:lnTo>
                <a:lnTo>
                  <a:pt x="0" y="0"/>
                </a:lnTo>
                <a:lnTo>
                  <a:pt x="0" y="3752088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40934" y="6390916"/>
            <a:ext cx="1095375" cy="163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100">
                <a:solidFill>
                  <a:srgbClr val="3A3838"/>
                </a:solidFill>
                <a:latin typeface="Arial"/>
                <a:cs typeface="Arial"/>
              </a:rPr>
              <a:t>©</a:t>
            </a:r>
            <a:r>
              <a:rPr dirty="0" sz="1100" spc="-16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dirty="0" sz="1100" spc="-265">
                <a:solidFill>
                  <a:srgbClr val="3A3838"/>
                </a:solidFill>
                <a:latin typeface="Gulim"/>
                <a:cs typeface="Gulim"/>
              </a:rPr>
              <a:t>한국방송통신대학교</a:t>
            </a:r>
            <a:endParaRPr sz="1100">
              <a:latin typeface="Gulim"/>
              <a:cs typeface="Gulim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307" y="2424834"/>
            <a:ext cx="6860284" cy="389362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54508" y="438241"/>
            <a:ext cx="1148715" cy="765810"/>
            <a:chOff x="254508" y="438241"/>
            <a:chExt cx="1148715" cy="765810"/>
          </a:xfrm>
        </p:grpSpPr>
        <p:sp>
          <p:nvSpPr>
            <p:cNvPr id="5" name="object 5" descr=""/>
            <p:cNvSpPr/>
            <p:nvPr/>
          </p:nvSpPr>
          <p:spPr>
            <a:xfrm>
              <a:off x="467457" y="438241"/>
              <a:ext cx="935355" cy="649605"/>
            </a:xfrm>
            <a:custGeom>
              <a:avLst/>
              <a:gdLst/>
              <a:ahLst/>
              <a:cxnLst/>
              <a:rect l="l" t="t" r="r" b="b"/>
              <a:pathLst>
                <a:path w="935355" h="649605">
                  <a:moveTo>
                    <a:pt x="469167" y="0"/>
                  </a:moveTo>
                  <a:lnTo>
                    <a:pt x="423440" y="2133"/>
                  </a:lnTo>
                  <a:lnTo>
                    <a:pt x="377630" y="8862"/>
                  </a:lnTo>
                  <a:lnTo>
                    <a:pt x="332047" y="20313"/>
                  </a:lnTo>
                  <a:lnTo>
                    <a:pt x="286998" y="36611"/>
                  </a:lnTo>
                  <a:lnTo>
                    <a:pt x="243818" y="57342"/>
                  </a:lnTo>
                  <a:lnTo>
                    <a:pt x="203721" y="81849"/>
                  </a:lnTo>
                  <a:lnTo>
                    <a:pt x="166832" y="109824"/>
                  </a:lnTo>
                  <a:lnTo>
                    <a:pt x="133278" y="140960"/>
                  </a:lnTo>
                  <a:lnTo>
                    <a:pt x="103185" y="174947"/>
                  </a:lnTo>
                  <a:lnTo>
                    <a:pt x="76678" y="211479"/>
                  </a:lnTo>
                  <a:lnTo>
                    <a:pt x="53883" y="250248"/>
                  </a:lnTo>
                  <a:lnTo>
                    <a:pt x="34927" y="290945"/>
                  </a:lnTo>
                  <a:lnTo>
                    <a:pt x="19934" y="333262"/>
                  </a:lnTo>
                  <a:lnTo>
                    <a:pt x="9031" y="376893"/>
                  </a:lnTo>
                  <a:lnTo>
                    <a:pt x="2345" y="421529"/>
                  </a:lnTo>
                  <a:lnTo>
                    <a:pt x="0" y="466861"/>
                  </a:lnTo>
                  <a:lnTo>
                    <a:pt x="2122" y="512583"/>
                  </a:lnTo>
                  <a:lnTo>
                    <a:pt x="8838" y="558387"/>
                  </a:lnTo>
                  <a:lnTo>
                    <a:pt x="20273" y="603963"/>
                  </a:lnTo>
                  <a:lnTo>
                    <a:pt x="36554" y="649005"/>
                  </a:lnTo>
                  <a:lnTo>
                    <a:pt x="901094" y="645068"/>
                  </a:lnTo>
                  <a:lnTo>
                    <a:pt x="918317" y="595092"/>
                  </a:lnTo>
                  <a:lnTo>
                    <a:pt x="929713" y="543898"/>
                  </a:lnTo>
                  <a:lnTo>
                    <a:pt x="935287" y="491980"/>
                  </a:lnTo>
                  <a:lnTo>
                    <a:pt x="935042" y="439830"/>
                  </a:lnTo>
                  <a:lnTo>
                    <a:pt x="928984" y="387943"/>
                  </a:lnTo>
                  <a:lnTo>
                    <a:pt x="917116" y="336811"/>
                  </a:lnTo>
                  <a:lnTo>
                    <a:pt x="899443" y="286928"/>
                  </a:lnTo>
                  <a:lnTo>
                    <a:pt x="878714" y="243755"/>
                  </a:lnTo>
                  <a:lnTo>
                    <a:pt x="854208" y="203663"/>
                  </a:lnTo>
                  <a:lnTo>
                    <a:pt x="826233" y="166780"/>
                  </a:lnTo>
                  <a:lnTo>
                    <a:pt x="795097" y="133230"/>
                  </a:lnTo>
                  <a:lnTo>
                    <a:pt x="761108" y="103141"/>
                  </a:lnTo>
                  <a:lnTo>
                    <a:pt x="724574" y="76639"/>
                  </a:lnTo>
                  <a:lnTo>
                    <a:pt x="685803" y="53848"/>
                  </a:lnTo>
                  <a:lnTo>
                    <a:pt x="645103" y="34897"/>
                  </a:lnTo>
                  <a:lnTo>
                    <a:pt x="602781" y="19910"/>
                  </a:lnTo>
                  <a:lnTo>
                    <a:pt x="559146" y="9014"/>
                  </a:lnTo>
                  <a:lnTo>
                    <a:pt x="514506" y="2335"/>
                  </a:lnTo>
                  <a:lnTo>
                    <a:pt x="469167" y="0"/>
                  </a:lnTo>
                  <a:close/>
                </a:path>
              </a:pathLst>
            </a:custGeom>
            <a:solidFill>
              <a:srgbClr val="0D0D0D">
                <a:alpha val="1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54508" y="792479"/>
              <a:ext cx="525780" cy="411480"/>
            </a:xfrm>
            <a:custGeom>
              <a:avLst/>
              <a:gdLst/>
              <a:ahLst/>
              <a:cxnLst/>
              <a:rect l="l" t="t" r="r" b="b"/>
              <a:pathLst>
                <a:path w="525780" h="411480">
                  <a:moveTo>
                    <a:pt x="525780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525780" y="41147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B68055">
                <a:alpha val="6901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5844" y="478535"/>
              <a:ext cx="169545" cy="167640"/>
            </a:xfrm>
            <a:custGeom>
              <a:avLst/>
              <a:gdLst/>
              <a:ahLst/>
              <a:cxnLst/>
              <a:rect l="l" t="t" r="r" b="b"/>
              <a:pathLst>
                <a:path w="169545" h="167640">
                  <a:moveTo>
                    <a:pt x="169164" y="0"/>
                  </a:moveTo>
                  <a:lnTo>
                    <a:pt x="0" y="0"/>
                  </a:lnTo>
                  <a:lnTo>
                    <a:pt x="84582" y="167639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722" y="450379"/>
              <a:ext cx="935296" cy="64905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24611" y="1488947"/>
            <a:ext cx="8906510" cy="4890770"/>
          </a:xfrm>
          <a:prstGeom prst="rect">
            <a:avLst/>
          </a:prstGeom>
          <a:ln w="64007">
            <a:solidFill>
              <a:srgbClr val="F8AF39"/>
            </a:solidFill>
          </a:ln>
        </p:spPr>
        <p:txBody>
          <a:bodyPr wrap="square" lIns="0" tIns="265430" rIns="0" bIns="0" rtlCol="0" vert="horz">
            <a:spAutoFit/>
          </a:bodyPr>
          <a:lstStyle/>
          <a:p>
            <a:pPr marL="325755">
              <a:lnSpc>
                <a:spcPct val="100000"/>
              </a:lnSpc>
              <a:spcBef>
                <a:spcPts val="2090"/>
              </a:spcBef>
              <a:tabLst>
                <a:tab pos="840740" algn="l"/>
              </a:tabLst>
            </a:pPr>
            <a:r>
              <a:rPr dirty="0" sz="3200" spc="-5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>
                <a:solidFill>
                  <a:srgbClr val="9E7B09"/>
                </a:solidFill>
                <a:latin typeface="Times New Roman"/>
                <a:cs typeface="Times New Roman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자유도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2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3200" spc="-125">
                <a:solidFill>
                  <a:srgbClr val="585858"/>
                </a:solidFill>
                <a:latin typeface="Gulim"/>
                <a:cs typeface="Gulim"/>
              </a:rPr>
              <a:t>인</a:t>
            </a:r>
            <a:r>
              <a:rPr dirty="0" sz="3200" spc="-16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04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r>
              <a:rPr dirty="0" sz="3200" spc="-204">
                <a:solidFill>
                  <a:srgbClr val="585858"/>
                </a:solidFill>
                <a:latin typeface="Gulim"/>
                <a:cs typeface="Gulim"/>
              </a:rPr>
              <a:t>분포의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00">
                <a:solidFill>
                  <a:srgbClr val="585858"/>
                </a:solidFill>
                <a:latin typeface="Gulim"/>
                <a:cs typeface="Gulim"/>
              </a:rPr>
              <a:t>확률밀도함수</a:t>
            </a:r>
            <a:endParaRPr sz="3200">
              <a:latin typeface="Gulim"/>
              <a:cs typeface="Gulim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09141" y="587502"/>
            <a:ext cx="20129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0">
                <a:solidFill>
                  <a:srgbClr val="684107"/>
                </a:solidFill>
                <a:latin typeface="Cambria Math"/>
                <a:cs typeface="Cambria Math"/>
              </a:rPr>
              <a:t>𝒕</a:t>
            </a:r>
            <a:endParaRPr sz="3300">
              <a:latin typeface="Cambria Math"/>
              <a:cs typeface="Cambria Math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0"/>
            <a:ext cx="12192000" cy="1126490"/>
            <a:chOff x="0" y="0"/>
            <a:chExt cx="12192000" cy="112649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4157" y="662686"/>
              <a:ext cx="1084021" cy="46329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20">
                <a:solidFill>
                  <a:srgbClr val="684107"/>
                </a:solidFill>
                <a:latin typeface="Gulim"/>
                <a:cs typeface="Gulim"/>
              </a:rPr>
              <a:t>표본평균의확률분포</a:t>
            </a:r>
            <a:endParaRPr sz="25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030" y="628853"/>
            <a:ext cx="725830" cy="4209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9141" y="587502"/>
            <a:ext cx="20129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0">
                <a:latin typeface="Cambria Math"/>
                <a:cs typeface="Cambria Math"/>
              </a:rPr>
              <a:t>𝒕</a:t>
            </a:r>
            <a:endParaRPr sz="3300">
              <a:latin typeface="Cambria Math"/>
              <a:cs typeface="Cambria Math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2192000" cy="1126490"/>
            <a:chOff x="0" y="0"/>
            <a:chExt cx="12192000" cy="112649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4157" y="662686"/>
              <a:ext cx="1084021" cy="4632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240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145523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9145523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702165" y="199771"/>
            <a:ext cx="235775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20">
                <a:solidFill>
                  <a:srgbClr val="684107"/>
                </a:solidFill>
                <a:latin typeface="Gulim"/>
                <a:cs typeface="Gulim"/>
              </a:rPr>
              <a:t>표본평균의확률분포</a:t>
            </a:r>
            <a:endParaRPr sz="2500">
              <a:latin typeface="Gulim"/>
              <a:cs typeface="Gulim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00265" y="1299717"/>
            <a:ext cx="8635365" cy="2418080"/>
            <a:chOff x="600265" y="1299717"/>
            <a:chExt cx="8635365" cy="2418080"/>
          </a:xfrm>
        </p:grpSpPr>
        <p:sp>
          <p:nvSpPr>
            <p:cNvPr id="14" name="object 14" descr=""/>
            <p:cNvSpPr/>
            <p:nvPr/>
          </p:nvSpPr>
          <p:spPr>
            <a:xfrm>
              <a:off x="687323" y="1306067"/>
              <a:ext cx="1572895" cy="472440"/>
            </a:xfrm>
            <a:custGeom>
              <a:avLst/>
              <a:gdLst/>
              <a:ahLst/>
              <a:cxnLst/>
              <a:rect l="l" t="t" r="r" b="b"/>
              <a:pathLst>
                <a:path w="1572895" h="472439">
                  <a:moveTo>
                    <a:pt x="0" y="472439"/>
                  </a:moveTo>
                  <a:lnTo>
                    <a:pt x="1572768" y="472439"/>
                  </a:lnTo>
                  <a:lnTo>
                    <a:pt x="1572768" y="0"/>
                  </a:lnTo>
                  <a:lnTo>
                    <a:pt x="0" y="0"/>
                  </a:lnTo>
                  <a:lnTo>
                    <a:pt x="0" y="472439"/>
                  </a:lnTo>
                  <a:close/>
                </a:path>
              </a:pathLst>
            </a:custGeom>
            <a:ln w="12192">
              <a:solidFill>
                <a:srgbClr val="7C543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027" y="1773935"/>
              <a:ext cx="8625840" cy="193852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05027" y="1773935"/>
              <a:ext cx="8625840" cy="1938655"/>
            </a:xfrm>
            <a:custGeom>
              <a:avLst/>
              <a:gdLst/>
              <a:ahLst/>
              <a:cxnLst/>
              <a:rect l="l" t="t" r="r" b="b"/>
              <a:pathLst>
                <a:path w="8625840" h="1938654">
                  <a:moveTo>
                    <a:pt x="0" y="1938527"/>
                  </a:moveTo>
                  <a:lnTo>
                    <a:pt x="8625840" y="1938527"/>
                  </a:lnTo>
                  <a:lnTo>
                    <a:pt x="8625840" y="0"/>
                  </a:lnTo>
                  <a:lnTo>
                    <a:pt x="0" y="0"/>
                  </a:lnTo>
                  <a:lnTo>
                    <a:pt x="0" y="1938527"/>
                  </a:lnTo>
                  <a:close/>
                </a:path>
              </a:pathLst>
            </a:custGeom>
            <a:ln w="9144">
              <a:solidFill>
                <a:srgbClr val="E36C6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93419" y="1312163"/>
            <a:ext cx="1560830" cy="454659"/>
          </a:xfrm>
          <a:prstGeom prst="rect">
            <a:avLst/>
          </a:prstGeom>
          <a:solidFill>
            <a:srgbClr val="E8A37D">
              <a:alpha val="79998"/>
            </a:srgbClr>
          </a:solidFill>
        </p:spPr>
        <p:txBody>
          <a:bodyPr wrap="square" lIns="0" tIns="94615" rIns="0" bIns="0" rtlCol="0" vert="horz">
            <a:spAutoFit/>
          </a:bodyPr>
          <a:lstStyle/>
          <a:p>
            <a:pPr marL="440690">
              <a:lnSpc>
                <a:spcPct val="100000"/>
              </a:lnSpc>
              <a:spcBef>
                <a:spcPts val="745"/>
              </a:spcBef>
            </a:pPr>
            <a:r>
              <a:rPr dirty="0" sz="2000" spc="-185">
                <a:latin typeface="Gulim"/>
                <a:cs typeface="Gulim"/>
              </a:rPr>
              <a:t>예</a:t>
            </a:r>
            <a:r>
              <a:rPr dirty="0" sz="2000" spc="-160">
                <a:latin typeface="Gulim"/>
                <a:cs typeface="Gulim"/>
              </a:rPr>
              <a:t> </a:t>
            </a:r>
            <a:r>
              <a:rPr dirty="0" sz="2000" spc="-20">
                <a:latin typeface="Gulim"/>
                <a:cs typeface="Gulim"/>
              </a:rPr>
              <a:t>4.11</a:t>
            </a:r>
            <a:endParaRPr sz="2000">
              <a:latin typeface="Gulim"/>
              <a:cs typeface="Gulim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167248" y="2175001"/>
            <a:ext cx="1101725" cy="377190"/>
          </a:xfrm>
          <a:custGeom>
            <a:avLst/>
            <a:gdLst/>
            <a:ahLst/>
            <a:cxnLst/>
            <a:rect l="l" t="t" r="r" b="b"/>
            <a:pathLst>
              <a:path w="1101725" h="377189">
                <a:moveTo>
                  <a:pt x="981455" y="0"/>
                </a:moveTo>
                <a:lnTo>
                  <a:pt x="976122" y="15367"/>
                </a:lnTo>
                <a:lnTo>
                  <a:pt x="997934" y="24818"/>
                </a:lnTo>
                <a:lnTo>
                  <a:pt x="1016698" y="37925"/>
                </a:lnTo>
                <a:lnTo>
                  <a:pt x="1045083" y="75057"/>
                </a:lnTo>
                <a:lnTo>
                  <a:pt x="1061767" y="125142"/>
                </a:lnTo>
                <a:lnTo>
                  <a:pt x="1067308" y="186562"/>
                </a:lnTo>
                <a:lnTo>
                  <a:pt x="1065905" y="219805"/>
                </a:lnTo>
                <a:lnTo>
                  <a:pt x="1054717" y="277145"/>
                </a:lnTo>
                <a:lnTo>
                  <a:pt x="1032335" y="321941"/>
                </a:lnTo>
                <a:lnTo>
                  <a:pt x="998235" y="352143"/>
                </a:lnTo>
                <a:lnTo>
                  <a:pt x="976756" y="361696"/>
                </a:lnTo>
                <a:lnTo>
                  <a:pt x="981455" y="376936"/>
                </a:lnTo>
                <a:lnTo>
                  <a:pt x="1032906" y="352837"/>
                </a:lnTo>
                <a:lnTo>
                  <a:pt x="1070737" y="311023"/>
                </a:lnTo>
                <a:lnTo>
                  <a:pt x="1093946" y="255190"/>
                </a:lnTo>
                <a:lnTo>
                  <a:pt x="1101725" y="188595"/>
                </a:lnTo>
                <a:lnTo>
                  <a:pt x="1099774" y="154017"/>
                </a:lnTo>
                <a:lnTo>
                  <a:pt x="1084204" y="92815"/>
                </a:lnTo>
                <a:lnTo>
                  <a:pt x="1053393" y="42969"/>
                </a:lnTo>
                <a:lnTo>
                  <a:pt x="1008816" y="9909"/>
                </a:lnTo>
                <a:lnTo>
                  <a:pt x="981455" y="0"/>
                </a:lnTo>
                <a:close/>
              </a:path>
              <a:path w="1101725" h="377189">
                <a:moveTo>
                  <a:pt x="120268" y="0"/>
                </a:moveTo>
                <a:lnTo>
                  <a:pt x="68929" y="24225"/>
                </a:lnTo>
                <a:lnTo>
                  <a:pt x="31114" y="66167"/>
                </a:lnTo>
                <a:lnTo>
                  <a:pt x="7794" y="122094"/>
                </a:lnTo>
                <a:lnTo>
                  <a:pt x="0" y="188595"/>
                </a:lnTo>
                <a:lnTo>
                  <a:pt x="1930" y="223244"/>
                </a:lnTo>
                <a:lnTo>
                  <a:pt x="17412" y="284446"/>
                </a:lnTo>
                <a:lnTo>
                  <a:pt x="48206" y="334144"/>
                </a:lnTo>
                <a:lnTo>
                  <a:pt x="92835" y="367101"/>
                </a:lnTo>
                <a:lnTo>
                  <a:pt x="120268" y="376936"/>
                </a:lnTo>
                <a:lnTo>
                  <a:pt x="124967" y="361696"/>
                </a:lnTo>
                <a:lnTo>
                  <a:pt x="103489" y="352143"/>
                </a:lnTo>
                <a:lnTo>
                  <a:pt x="84962" y="338899"/>
                </a:lnTo>
                <a:lnTo>
                  <a:pt x="56768" y="301244"/>
                </a:lnTo>
                <a:lnTo>
                  <a:pt x="39973" y="249999"/>
                </a:lnTo>
                <a:lnTo>
                  <a:pt x="34416" y="186562"/>
                </a:lnTo>
                <a:lnTo>
                  <a:pt x="35802" y="154441"/>
                </a:lnTo>
                <a:lnTo>
                  <a:pt x="46954" y="98677"/>
                </a:lnTo>
                <a:lnTo>
                  <a:pt x="69435" y="54675"/>
                </a:lnTo>
                <a:lnTo>
                  <a:pt x="103864" y="24818"/>
                </a:lnTo>
                <a:lnTo>
                  <a:pt x="125602" y="15367"/>
                </a:lnTo>
                <a:lnTo>
                  <a:pt x="12026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047800" y="2059939"/>
            <a:ext cx="537972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4253230" algn="l"/>
                <a:tab pos="5257800" algn="l"/>
              </a:tabLst>
            </a:pP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…</a:t>
            </a:r>
            <a:r>
              <a:rPr dirty="0" sz="3200" spc="-15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20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3200" spc="-18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3200" spc="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𝜇,</a:t>
            </a:r>
            <a:r>
              <a:rPr dirty="0" sz="3200" spc="-11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9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8368" sz="3525" spc="13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60424" y="2701239"/>
            <a:ext cx="26543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𝑃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326007" y="2670047"/>
            <a:ext cx="2715895" cy="687070"/>
          </a:xfrm>
          <a:custGeom>
            <a:avLst/>
            <a:gdLst/>
            <a:ahLst/>
            <a:cxnLst/>
            <a:rect l="l" t="t" r="r" b="b"/>
            <a:pathLst>
              <a:path w="2715895" h="687070">
                <a:moveTo>
                  <a:pt x="151384" y="15875"/>
                </a:moveTo>
                <a:lnTo>
                  <a:pt x="113322" y="20408"/>
                </a:lnTo>
                <a:lnTo>
                  <a:pt x="85242" y="47879"/>
                </a:lnTo>
                <a:lnTo>
                  <a:pt x="60553" y="82410"/>
                </a:lnTo>
                <a:lnTo>
                  <a:pt x="39243" y="123952"/>
                </a:lnTo>
                <a:lnTo>
                  <a:pt x="22072" y="171018"/>
                </a:lnTo>
                <a:lnTo>
                  <a:pt x="9804" y="221919"/>
                </a:lnTo>
                <a:lnTo>
                  <a:pt x="2451" y="276707"/>
                </a:lnTo>
                <a:lnTo>
                  <a:pt x="0" y="335407"/>
                </a:lnTo>
                <a:lnTo>
                  <a:pt x="2451" y="393776"/>
                </a:lnTo>
                <a:lnTo>
                  <a:pt x="9804" y="448462"/>
                </a:lnTo>
                <a:lnTo>
                  <a:pt x="22072" y="499452"/>
                </a:lnTo>
                <a:lnTo>
                  <a:pt x="39243" y="546735"/>
                </a:lnTo>
                <a:lnTo>
                  <a:pt x="60553" y="588657"/>
                </a:lnTo>
                <a:lnTo>
                  <a:pt x="85242" y="623354"/>
                </a:lnTo>
                <a:lnTo>
                  <a:pt x="113322" y="650862"/>
                </a:lnTo>
                <a:lnTo>
                  <a:pt x="144780" y="671195"/>
                </a:lnTo>
                <a:lnTo>
                  <a:pt x="151384" y="655193"/>
                </a:lnTo>
                <a:lnTo>
                  <a:pt x="126085" y="634847"/>
                </a:lnTo>
                <a:lnTo>
                  <a:pt x="103759" y="608253"/>
                </a:lnTo>
                <a:lnTo>
                  <a:pt x="67945" y="536448"/>
                </a:lnTo>
                <a:lnTo>
                  <a:pt x="54787" y="492328"/>
                </a:lnTo>
                <a:lnTo>
                  <a:pt x="45427" y="444169"/>
                </a:lnTo>
                <a:lnTo>
                  <a:pt x="39827" y="391985"/>
                </a:lnTo>
                <a:lnTo>
                  <a:pt x="37973" y="335788"/>
                </a:lnTo>
                <a:lnTo>
                  <a:pt x="39852" y="278663"/>
                </a:lnTo>
                <a:lnTo>
                  <a:pt x="45504" y="225971"/>
                </a:lnTo>
                <a:lnTo>
                  <a:pt x="54952" y="177698"/>
                </a:lnTo>
                <a:lnTo>
                  <a:pt x="68199" y="133858"/>
                </a:lnTo>
                <a:lnTo>
                  <a:pt x="84759" y="95199"/>
                </a:lnTo>
                <a:lnTo>
                  <a:pt x="126377" y="36195"/>
                </a:lnTo>
                <a:lnTo>
                  <a:pt x="151384" y="15875"/>
                </a:lnTo>
                <a:close/>
              </a:path>
              <a:path w="2715895" h="687070">
                <a:moveTo>
                  <a:pt x="1036434" y="322453"/>
                </a:moveTo>
                <a:lnTo>
                  <a:pt x="164719" y="322453"/>
                </a:lnTo>
                <a:lnTo>
                  <a:pt x="164719" y="348361"/>
                </a:lnTo>
                <a:lnTo>
                  <a:pt x="1036434" y="348361"/>
                </a:lnTo>
                <a:lnTo>
                  <a:pt x="1036434" y="322453"/>
                </a:lnTo>
                <a:close/>
              </a:path>
              <a:path w="2715895" h="687070">
                <a:moveTo>
                  <a:pt x="1036447" y="400177"/>
                </a:moveTo>
                <a:lnTo>
                  <a:pt x="693547" y="400177"/>
                </a:lnTo>
                <a:lnTo>
                  <a:pt x="693547" y="400812"/>
                </a:lnTo>
                <a:lnTo>
                  <a:pt x="673989" y="400812"/>
                </a:lnTo>
                <a:lnTo>
                  <a:pt x="602361" y="648462"/>
                </a:lnTo>
                <a:lnTo>
                  <a:pt x="551053" y="535940"/>
                </a:lnTo>
                <a:lnTo>
                  <a:pt x="503555" y="557657"/>
                </a:lnTo>
                <a:lnTo>
                  <a:pt x="508000" y="568579"/>
                </a:lnTo>
                <a:lnTo>
                  <a:pt x="532511" y="557657"/>
                </a:lnTo>
                <a:lnTo>
                  <a:pt x="592582" y="686816"/>
                </a:lnTo>
                <a:lnTo>
                  <a:pt x="606679" y="686816"/>
                </a:lnTo>
                <a:lnTo>
                  <a:pt x="684784" y="420116"/>
                </a:lnTo>
                <a:lnTo>
                  <a:pt x="1036447" y="419989"/>
                </a:lnTo>
                <a:lnTo>
                  <a:pt x="1036447" y="400177"/>
                </a:lnTo>
                <a:close/>
              </a:path>
              <a:path w="2715895" h="687070">
                <a:moveTo>
                  <a:pt x="2715768" y="335407"/>
                </a:moveTo>
                <a:lnTo>
                  <a:pt x="2713304" y="276707"/>
                </a:lnTo>
                <a:lnTo>
                  <a:pt x="2705951" y="221919"/>
                </a:lnTo>
                <a:lnTo>
                  <a:pt x="2693682" y="171018"/>
                </a:lnTo>
                <a:lnTo>
                  <a:pt x="2676525" y="123952"/>
                </a:lnTo>
                <a:lnTo>
                  <a:pt x="2655189" y="82410"/>
                </a:lnTo>
                <a:lnTo>
                  <a:pt x="2630436" y="47879"/>
                </a:lnTo>
                <a:lnTo>
                  <a:pt x="2602280" y="20408"/>
                </a:lnTo>
                <a:lnTo>
                  <a:pt x="2570734" y="0"/>
                </a:lnTo>
                <a:lnTo>
                  <a:pt x="2564384" y="15875"/>
                </a:lnTo>
                <a:lnTo>
                  <a:pt x="2589352" y="36195"/>
                </a:lnTo>
                <a:lnTo>
                  <a:pt x="2611526" y="62636"/>
                </a:lnTo>
                <a:lnTo>
                  <a:pt x="2647442" y="133858"/>
                </a:lnTo>
                <a:lnTo>
                  <a:pt x="2660751" y="177698"/>
                </a:lnTo>
                <a:lnTo>
                  <a:pt x="2670238" y="225971"/>
                </a:lnTo>
                <a:lnTo>
                  <a:pt x="2675902" y="278663"/>
                </a:lnTo>
                <a:lnTo>
                  <a:pt x="2677795" y="335788"/>
                </a:lnTo>
                <a:lnTo>
                  <a:pt x="2675902" y="391985"/>
                </a:lnTo>
                <a:lnTo>
                  <a:pt x="2670264" y="444169"/>
                </a:lnTo>
                <a:lnTo>
                  <a:pt x="2660853" y="492328"/>
                </a:lnTo>
                <a:lnTo>
                  <a:pt x="2647696" y="536448"/>
                </a:lnTo>
                <a:lnTo>
                  <a:pt x="2631186" y="575462"/>
                </a:lnTo>
                <a:lnTo>
                  <a:pt x="2589517" y="634847"/>
                </a:lnTo>
                <a:lnTo>
                  <a:pt x="2564384" y="655193"/>
                </a:lnTo>
                <a:lnTo>
                  <a:pt x="2570734" y="671195"/>
                </a:lnTo>
                <a:lnTo>
                  <a:pt x="2630436" y="623354"/>
                </a:lnTo>
                <a:lnTo>
                  <a:pt x="2655189" y="588657"/>
                </a:lnTo>
                <a:lnTo>
                  <a:pt x="2676525" y="546735"/>
                </a:lnTo>
                <a:lnTo>
                  <a:pt x="2693682" y="499452"/>
                </a:lnTo>
                <a:lnTo>
                  <a:pt x="2705951" y="448462"/>
                </a:lnTo>
                <a:lnTo>
                  <a:pt x="2713304" y="393776"/>
                </a:lnTo>
                <a:lnTo>
                  <a:pt x="2715768" y="33540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465325" y="2488322"/>
            <a:ext cx="937260" cy="90995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47320">
              <a:lnSpc>
                <a:spcPct val="100000"/>
              </a:lnSpc>
              <a:spcBef>
                <a:spcPts val="760"/>
              </a:spcBef>
            </a:pPr>
            <a:r>
              <a:rPr dirty="0" sz="2350" spc="-96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8274" sz="3525" spc="-1012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sz="2350" spc="-9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350" spc="400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endParaRPr sz="235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660"/>
              </a:spcBef>
              <a:tabLst>
                <a:tab pos="554355" algn="l"/>
              </a:tabLst>
            </a:pPr>
            <a:r>
              <a:rPr dirty="0" sz="2350" spc="-25">
                <a:solidFill>
                  <a:srgbClr val="585858"/>
                </a:solidFill>
                <a:latin typeface="Cambria Math"/>
                <a:cs typeface="Cambria Math"/>
              </a:rPr>
              <a:t>𝑆</a:t>
            </a:r>
            <a:r>
              <a:rPr dirty="0" baseline="2364" sz="3525" spc="-37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baseline="2364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350" spc="25">
                <a:solidFill>
                  <a:srgbClr val="585858"/>
                </a:solidFill>
                <a:latin typeface="Cambria Math"/>
                <a:cs typeface="Cambria Math"/>
              </a:rPr>
              <a:t>20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474086" y="2701239"/>
            <a:ext cx="21342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1670050" algn="l"/>
              </a:tabLst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&gt;</a:t>
            </a:r>
            <a:r>
              <a:rPr dirty="0" sz="3200" spc="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1.729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,</a:t>
            </a:r>
            <a:r>
              <a:rPr dirty="0" sz="3200" spc="18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𝑃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4707763" y="2670047"/>
            <a:ext cx="2978150" cy="687070"/>
          </a:xfrm>
          <a:custGeom>
            <a:avLst/>
            <a:gdLst/>
            <a:ahLst/>
            <a:cxnLst/>
            <a:rect l="l" t="t" r="r" b="b"/>
            <a:pathLst>
              <a:path w="2978150" h="687070">
                <a:moveTo>
                  <a:pt x="151384" y="15875"/>
                </a:moveTo>
                <a:lnTo>
                  <a:pt x="113322" y="20408"/>
                </a:lnTo>
                <a:lnTo>
                  <a:pt x="85242" y="47879"/>
                </a:lnTo>
                <a:lnTo>
                  <a:pt x="60553" y="82410"/>
                </a:lnTo>
                <a:lnTo>
                  <a:pt x="39243" y="123952"/>
                </a:lnTo>
                <a:lnTo>
                  <a:pt x="22072" y="171018"/>
                </a:lnTo>
                <a:lnTo>
                  <a:pt x="9804" y="221919"/>
                </a:lnTo>
                <a:lnTo>
                  <a:pt x="2451" y="276707"/>
                </a:lnTo>
                <a:lnTo>
                  <a:pt x="0" y="335407"/>
                </a:lnTo>
                <a:lnTo>
                  <a:pt x="2451" y="393776"/>
                </a:lnTo>
                <a:lnTo>
                  <a:pt x="9804" y="448462"/>
                </a:lnTo>
                <a:lnTo>
                  <a:pt x="22072" y="499452"/>
                </a:lnTo>
                <a:lnTo>
                  <a:pt x="39243" y="546735"/>
                </a:lnTo>
                <a:lnTo>
                  <a:pt x="60553" y="588657"/>
                </a:lnTo>
                <a:lnTo>
                  <a:pt x="85242" y="623354"/>
                </a:lnTo>
                <a:lnTo>
                  <a:pt x="113322" y="650862"/>
                </a:lnTo>
                <a:lnTo>
                  <a:pt x="144780" y="671195"/>
                </a:lnTo>
                <a:lnTo>
                  <a:pt x="151384" y="655193"/>
                </a:lnTo>
                <a:lnTo>
                  <a:pt x="126085" y="634847"/>
                </a:lnTo>
                <a:lnTo>
                  <a:pt x="103759" y="608253"/>
                </a:lnTo>
                <a:lnTo>
                  <a:pt x="67945" y="536448"/>
                </a:lnTo>
                <a:lnTo>
                  <a:pt x="54787" y="492328"/>
                </a:lnTo>
                <a:lnTo>
                  <a:pt x="45427" y="444169"/>
                </a:lnTo>
                <a:lnTo>
                  <a:pt x="39827" y="391985"/>
                </a:lnTo>
                <a:lnTo>
                  <a:pt x="37973" y="335788"/>
                </a:lnTo>
                <a:lnTo>
                  <a:pt x="39852" y="278663"/>
                </a:lnTo>
                <a:lnTo>
                  <a:pt x="45504" y="225971"/>
                </a:lnTo>
                <a:lnTo>
                  <a:pt x="54952" y="177698"/>
                </a:lnTo>
                <a:lnTo>
                  <a:pt x="68199" y="133858"/>
                </a:lnTo>
                <a:lnTo>
                  <a:pt x="84759" y="95199"/>
                </a:lnTo>
                <a:lnTo>
                  <a:pt x="126377" y="36195"/>
                </a:lnTo>
                <a:lnTo>
                  <a:pt x="151384" y="15875"/>
                </a:lnTo>
                <a:close/>
              </a:path>
              <a:path w="2978150" h="687070">
                <a:moveTo>
                  <a:pt x="246126" y="381"/>
                </a:moveTo>
                <a:lnTo>
                  <a:pt x="213741" y="381"/>
                </a:lnTo>
                <a:lnTo>
                  <a:pt x="213741" y="668020"/>
                </a:lnTo>
                <a:lnTo>
                  <a:pt x="246126" y="668020"/>
                </a:lnTo>
                <a:lnTo>
                  <a:pt x="246126" y="381"/>
                </a:lnTo>
                <a:close/>
              </a:path>
              <a:path w="2978150" h="687070">
                <a:moveTo>
                  <a:pt x="1167511" y="400177"/>
                </a:moveTo>
                <a:lnTo>
                  <a:pt x="824611" y="400177"/>
                </a:lnTo>
                <a:lnTo>
                  <a:pt x="824611" y="400812"/>
                </a:lnTo>
                <a:lnTo>
                  <a:pt x="805053" y="400812"/>
                </a:lnTo>
                <a:lnTo>
                  <a:pt x="733425" y="648462"/>
                </a:lnTo>
                <a:lnTo>
                  <a:pt x="682117" y="535940"/>
                </a:lnTo>
                <a:lnTo>
                  <a:pt x="634619" y="557657"/>
                </a:lnTo>
                <a:lnTo>
                  <a:pt x="639064" y="568579"/>
                </a:lnTo>
                <a:lnTo>
                  <a:pt x="663575" y="557657"/>
                </a:lnTo>
                <a:lnTo>
                  <a:pt x="723646" y="686816"/>
                </a:lnTo>
                <a:lnTo>
                  <a:pt x="737743" y="686816"/>
                </a:lnTo>
                <a:lnTo>
                  <a:pt x="815848" y="420116"/>
                </a:lnTo>
                <a:lnTo>
                  <a:pt x="1167511" y="419989"/>
                </a:lnTo>
                <a:lnTo>
                  <a:pt x="1167511" y="400177"/>
                </a:lnTo>
                <a:close/>
              </a:path>
              <a:path w="2978150" h="687070">
                <a:moveTo>
                  <a:pt x="1167511" y="322453"/>
                </a:moveTo>
                <a:lnTo>
                  <a:pt x="295783" y="322453"/>
                </a:lnTo>
                <a:lnTo>
                  <a:pt x="295783" y="348361"/>
                </a:lnTo>
                <a:lnTo>
                  <a:pt x="1167511" y="348361"/>
                </a:lnTo>
                <a:lnTo>
                  <a:pt x="1167511" y="322453"/>
                </a:lnTo>
                <a:close/>
              </a:path>
              <a:path w="2978150" h="687070">
                <a:moveTo>
                  <a:pt x="1248918" y="381"/>
                </a:moveTo>
                <a:lnTo>
                  <a:pt x="1216533" y="381"/>
                </a:lnTo>
                <a:lnTo>
                  <a:pt x="1216533" y="668020"/>
                </a:lnTo>
                <a:lnTo>
                  <a:pt x="1248918" y="668020"/>
                </a:lnTo>
                <a:lnTo>
                  <a:pt x="1248918" y="381"/>
                </a:lnTo>
                <a:close/>
              </a:path>
              <a:path w="2978150" h="687070">
                <a:moveTo>
                  <a:pt x="2977896" y="335407"/>
                </a:moveTo>
                <a:lnTo>
                  <a:pt x="2975432" y="276707"/>
                </a:lnTo>
                <a:lnTo>
                  <a:pt x="2968079" y="221919"/>
                </a:lnTo>
                <a:lnTo>
                  <a:pt x="2955810" y="171018"/>
                </a:lnTo>
                <a:lnTo>
                  <a:pt x="2938653" y="123952"/>
                </a:lnTo>
                <a:lnTo>
                  <a:pt x="2917317" y="82410"/>
                </a:lnTo>
                <a:lnTo>
                  <a:pt x="2892564" y="47879"/>
                </a:lnTo>
                <a:lnTo>
                  <a:pt x="2864408" y="20408"/>
                </a:lnTo>
                <a:lnTo>
                  <a:pt x="2832862" y="0"/>
                </a:lnTo>
                <a:lnTo>
                  <a:pt x="2826512" y="15875"/>
                </a:lnTo>
                <a:lnTo>
                  <a:pt x="2851480" y="36195"/>
                </a:lnTo>
                <a:lnTo>
                  <a:pt x="2873654" y="62636"/>
                </a:lnTo>
                <a:lnTo>
                  <a:pt x="2909570" y="133858"/>
                </a:lnTo>
                <a:lnTo>
                  <a:pt x="2922879" y="177698"/>
                </a:lnTo>
                <a:lnTo>
                  <a:pt x="2932353" y="225971"/>
                </a:lnTo>
                <a:lnTo>
                  <a:pt x="2938030" y="278663"/>
                </a:lnTo>
                <a:lnTo>
                  <a:pt x="2939923" y="335788"/>
                </a:lnTo>
                <a:lnTo>
                  <a:pt x="2938030" y="391985"/>
                </a:lnTo>
                <a:lnTo>
                  <a:pt x="2932392" y="444169"/>
                </a:lnTo>
                <a:lnTo>
                  <a:pt x="2922981" y="492328"/>
                </a:lnTo>
                <a:lnTo>
                  <a:pt x="2909824" y="536448"/>
                </a:lnTo>
                <a:lnTo>
                  <a:pt x="2893314" y="575462"/>
                </a:lnTo>
                <a:lnTo>
                  <a:pt x="2851645" y="634847"/>
                </a:lnTo>
                <a:lnTo>
                  <a:pt x="2826512" y="655193"/>
                </a:lnTo>
                <a:lnTo>
                  <a:pt x="2832862" y="671195"/>
                </a:lnTo>
                <a:lnTo>
                  <a:pt x="2892564" y="623354"/>
                </a:lnTo>
                <a:lnTo>
                  <a:pt x="2917317" y="588657"/>
                </a:lnTo>
                <a:lnTo>
                  <a:pt x="2938653" y="546735"/>
                </a:lnTo>
                <a:lnTo>
                  <a:pt x="2955810" y="499452"/>
                </a:lnTo>
                <a:lnTo>
                  <a:pt x="2968079" y="448462"/>
                </a:lnTo>
                <a:lnTo>
                  <a:pt x="2975432" y="393776"/>
                </a:lnTo>
                <a:lnTo>
                  <a:pt x="2977896" y="33540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4978780" y="2488322"/>
            <a:ext cx="937260" cy="90995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47320">
              <a:lnSpc>
                <a:spcPct val="100000"/>
              </a:lnSpc>
              <a:spcBef>
                <a:spcPts val="760"/>
              </a:spcBef>
            </a:pPr>
            <a:r>
              <a:rPr dirty="0" sz="2350" spc="-96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8274" sz="3525" spc="-1012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sz="2350" spc="-9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350" spc="400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endParaRPr sz="235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660"/>
              </a:spcBef>
              <a:tabLst>
                <a:tab pos="553720" algn="l"/>
              </a:tabLst>
            </a:pPr>
            <a:r>
              <a:rPr dirty="0" sz="2350" spc="-25">
                <a:solidFill>
                  <a:srgbClr val="585858"/>
                </a:solidFill>
                <a:latin typeface="Cambria Math"/>
                <a:cs typeface="Cambria Math"/>
              </a:rPr>
              <a:t>𝑆</a:t>
            </a:r>
            <a:r>
              <a:rPr dirty="0" baseline="2364" sz="3525" spc="-37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baseline="2364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350" spc="25">
                <a:solidFill>
                  <a:srgbClr val="585858"/>
                </a:solidFill>
                <a:latin typeface="Cambria Math"/>
                <a:cs typeface="Cambria Math"/>
              </a:rPr>
              <a:t>20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26" name="object 26" descr=""/>
          <p:cNvSpPr txBox="1"/>
          <p:nvPr/>
        </p:nvSpPr>
        <p:spPr>
          <a:xfrm>
            <a:off x="6118225" y="2701239"/>
            <a:ext cx="18415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1601470" algn="l"/>
              </a:tabLst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&gt;</a:t>
            </a:r>
            <a:r>
              <a:rPr dirty="0" sz="3200" spc="18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2.539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dirty="0" sz="2000" spc="-4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000" spc="-145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dirty="0" spc="-50"/>
              <a:t>[</a:t>
            </a:r>
            <a:r>
              <a:rPr dirty="0"/>
              <a:t>	</a:t>
            </a:r>
            <a:r>
              <a:rPr dirty="0" spc="-50"/>
              <a:t>]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8777" y="3665220"/>
            <a:ext cx="2354961" cy="61874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2" name="object 12" descr="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9635" y="149352"/>
              <a:ext cx="526542" cy="54635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265919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9265919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772650" y="199771"/>
            <a:ext cx="105156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75">
                <a:solidFill>
                  <a:srgbClr val="684107"/>
                </a:solidFill>
                <a:latin typeface="Gulim"/>
                <a:cs typeface="Gulim"/>
              </a:rPr>
              <a:t>정리하기</a:t>
            </a:r>
            <a:endParaRPr sz="2500">
              <a:latin typeface="Gulim"/>
              <a:cs typeface="Gulim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61188" y="1612391"/>
            <a:ext cx="8905240" cy="4537075"/>
          </a:xfrm>
          <a:custGeom>
            <a:avLst/>
            <a:gdLst/>
            <a:ahLst/>
            <a:cxnLst/>
            <a:rect l="l" t="t" r="r" b="b"/>
            <a:pathLst>
              <a:path w="8905240" h="4537075">
                <a:moveTo>
                  <a:pt x="0" y="4536948"/>
                </a:moveTo>
                <a:lnTo>
                  <a:pt x="8904732" y="4536948"/>
                </a:lnTo>
                <a:lnTo>
                  <a:pt x="8904732" y="0"/>
                </a:lnTo>
                <a:lnTo>
                  <a:pt x="0" y="0"/>
                </a:lnTo>
                <a:lnTo>
                  <a:pt x="0" y="4536948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1329" y="1956003"/>
            <a:ext cx="79298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6745" algn="l"/>
              </a:tabLst>
            </a:pPr>
            <a:r>
              <a:rPr dirty="0" sz="2800" spc="-25">
                <a:solidFill>
                  <a:srgbClr val="9E7B09"/>
                </a:solidFill>
                <a:latin typeface="Arial"/>
                <a:cs typeface="Arial"/>
              </a:rPr>
              <a:t>1.</a:t>
            </a:r>
            <a:r>
              <a:rPr dirty="0" sz="2800">
                <a:solidFill>
                  <a:srgbClr val="9E7B09"/>
                </a:solidFill>
                <a:latin typeface="Arial"/>
                <a:cs typeface="Arial"/>
              </a:rPr>
              <a:t>	</a:t>
            </a:r>
            <a:r>
              <a:rPr dirty="0" sz="2800" spc="-285">
                <a:solidFill>
                  <a:srgbClr val="585858"/>
                </a:solidFill>
              </a:rPr>
              <a:t>표본분포는</a:t>
            </a:r>
            <a:r>
              <a:rPr dirty="0" sz="2800" spc="-135">
                <a:solidFill>
                  <a:srgbClr val="585858"/>
                </a:solidFill>
              </a:rPr>
              <a:t> </a:t>
            </a:r>
            <a:r>
              <a:rPr dirty="0" sz="2800" spc="-285">
                <a:solidFill>
                  <a:srgbClr val="585858"/>
                </a:solidFill>
              </a:rPr>
              <a:t>확률표본의</a:t>
            </a:r>
            <a:r>
              <a:rPr dirty="0" sz="2800" spc="-125">
                <a:solidFill>
                  <a:srgbClr val="585858"/>
                </a:solidFill>
              </a:rPr>
              <a:t> </a:t>
            </a:r>
            <a:r>
              <a:rPr dirty="0" sz="2800" spc="-285">
                <a:solidFill>
                  <a:srgbClr val="585858"/>
                </a:solidFill>
              </a:rPr>
              <a:t>함수인</a:t>
            </a:r>
            <a:r>
              <a:rPr dirty="0" sz="2800" spc="-140">
                <a:solidFill>
                  <a:srgbClr val="585858"/>
                </a:solidFill>
              </a:rPr>
              <a:t> </a:t>
            </a:r>
            <a:r>
              <a:rPr dirty="0" sz="2800" spc="-285">
                <a:solidFill>
                  <a:srgbClr val="585858"/>
                </a:solidFill>
              </a:rPr>
              <a:t>통계량의</a:t>
            </a:r>
            <a:r>
              <a:rPr dirty="0" sz="2800" spc="-140">
                <a:solidFill>
                  <a:srgbClr val="585858"/>
                </a:solidFill>
              </a:rPr>
              <a:t> </a:t>
            </a:r>
            <a:r>
              <a:rPr dirty="0" sz="2800" spc="-105">
                <a:solidFill>
                  <a:srgbClr val="585858"/>
                </a:solidFill>
              </a:rPr>
              <a:t>분포이다</a:t>
            </a:r>
            <a:r>
              <a:rPr dirty="0" sz="2800" spc="-105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8078469" y="2697988"/>
            <a:ext cx="964565" cy="328930"/>
          </a:xfrm>
          <a:custGeom>
            <a:avLst/>
            <a:gdLst/>
            <a:ahLst/>
            <a:cxnLst/>
            <a:rect l="l" t="t" r="r" b="b"/>
            <a:pathLst>
              <a:path w="964565" h="328930">
                <a:moveTo>
                  <a:pt x="859408" y="0"/>
                </a:moveTo>
                <a:lnTo>
                  <a:pt x="854709" y="13335"/>
                </a:lnTo>
                <a:lnTo>
                  <a:pt x="873759" y="21595"/>
                </a:lnTo>
                <a:lnTo>
                  <a:pt x="890142" y="33035"/>
                </a:lnTo>
                <a:lnTo>
                  <a:pt x="914907" y="65404"/>
                </a:lnTo>
                <a:lnTo>
                  <a:pt x="929370" y="109156"/>
                </a:lnTo>
                <a:lnTo>
                  <a:pt x="934211" y="162813"/>
                </a:lnTo>
                <a:lnTo>
                  <a:pt x="932997" y="191789"/>
                </a:lnTo>
                <a:lnTo>
                  <a:pt x="923282" y="241788"/>
                </a:lnTo>
                <a:lnTo>
                  <a:pt x="903706" y="280838"/>
                </a:lnTo>
                <a:lnTo>
                  <a:pt x="873936" y="307179"/>
                </a:lnTo>
                <a:lnTo>
                  <a:pt x="855218" y="315467"/>
                </a:lnTo>
                <a:lnTo>
                  <a:pt x="859408" y="328929"/>
                </a:lnTo>
                <a:lnTo>
                  <a:pt x="904240" y="307832"/>
                </a:lnTo>
                <a:lnTo>
                  <a:pt x="937259" y="271399"/>
                </a:lnTo>
                <a:lnTo>
                  <a:pt x="957548" y="222599"/>
                </a:lnTo>
                <a:lnTo>
                  <a:pt x="964310" y="164464"/>
                </a:lnTo>
                <a:lnTo>
                  <a:pt x="962600" y="134346"/>
                </a:lnTo>
                <a:lnTo>
                  <a:pt x="948987" y="80918"/>
                </a:lnTo>
                <a:lnTo>
                  <a:pt x="922113" y="37415"/>
                </a:lnTo>
                <a:lnTo>
                  <a:pt x="883215" y="8598"/>
                </a:lnTo>
                <a:lnTo>
                  <a:pt x="859408" y="0"/>
                </a:lnTo>
                <a:close/>
              </a:path>
              <a:path w="964565" h="328930">
                <a:moveTo>
                  <a:pt x="104901" y="0"/>
                </a:moveTo>
                <a:lnTo>
                  <a:pt x="60118" y="21066"/>
                </a:lnTo>
                <a:lnTo>
                  <a:pt x="27050" y="57658"/>
                </a:lnTo>
                <a:lnTo>
                  <a:pt x="6762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550"/>
                </a:lnTo>
                <a:lnTo>
                  <a:pt x="80968" y="320280"/>
                </a:lnTo>
                <a:lnTo>
                  <a:pt x="104901" y="328929"/>
                </a:lnTo>
                <a:lnTo>
                  <a:pt x="108965" y="315467"/>
                </a:lnTo>
                <a:lnTo>
                  <a:pt x="90247" y="307179"/>
                </a:lnTo>
                <a:lnTo>
                  <a:pt x="74088" y="295640"/>
                </a:lnTo>
                <a:lnTo>
                  <a:pt x="49402" y="262763"/>
                </a:lnTo>
                <a:lnTo>
                  <a:pt x="34829" y="218122"/>
                </a:lnTo>
                <a:lnTo>
                  <a:pt x="29972" y="162813"/>
                </a:lnTo>
                <a:lnTo>
                  <a:pt x="31186" y="134735"/>
                </a:lnTo>
                <a:lnTo>
                  <a:pt x="40901" y="86054"/>
                </a:lnTo>
                <a:lnTo>
                  <a:pt x="60523" y="47642"/>
                </a:lnTo>
                <a:lnTo>
                  <a:pt x="90622" y="21595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68629" y="2383160"/>
            <a:ext cx="8268334" cy="1305560"/>
          </a:xfrm>
          <a:prstGeom prst="rect">
            <a:avLst/>
          </a:prstGeom>
        </p:spPr>
        <p:txBody>
          <a:bodyPr wrap="square" lIns="0" tIns="2254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75"/>
              </a:spcBef>
              <a:tabLst>
                <a:tab pos="639445" algn="l"/>
                <a:tab pos="7527290" algn="l"/>
              </a:tabLst>
            </a:pPr>
            <a:r>
              <a:rPr dirty="0" sz="2800" spc="-25">
                <a:solidFill>
                  <a:srgbClr val="9E7B09"/>
                </a:solidFill>
                <a:latin typeface="Arial"/>
                <a:cs typeface="Arial"/>
              </a:rPr>
              <a:t>2.</a:t>
            </a:r>
            <a:r>
              <a:rPr dirty="0" sz="2800">
                <a:solidFill>
                  <a:srgbClr val="9E7B09"/>
                </a:solidFill>
                <a:latin typeface="Arial"/>
                <a:cs typeface="Arial"/>
              </a:rPr>
              <a:t>	</a:t>
            </a:r>
            <a:r>
              <a:rPr dirty="0" sz="2800" spc="-185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2800" spc="-185">
                <a:solidFill>
                  <a:srgbClr val="585858"/>
                </a:solidFill>
                <a:latin typeface="Gulim"/>
                <a:cs typeface="Gulim"/>
              </a:rPr>
              <a:t>개의</a:t>
            </a:r>
            <a:r>
              <a:rPr dirty="0" sz="2800" spc="-15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 spc="-285">
                <a:solidFill>
                  <a:srgbClr val="585858"/>
                </a:solidFill>
                <a:latin typeface="Gulim"/>
                <a:cs typeface="Gulim"/>
              </a:rPr>
              <a:t>확률변수</a:t>
            </a:r>
            <a:r>
              <a:rPr dirty="0" sz="2800" spc="-12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6260" sz="3075" spc="-37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2800" spc="-15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…</a:t>
            </a:r>
            <a:r>
              <a:rPr dirty="0" sz="2800" spc="-15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1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2800" spc="-14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3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6260" sz="3075" spc="-52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2800" spc="-35">
                <a:solidFill>
                  <a:srgbClr val="585858"/>
                </a:solidFill>
                <a:latin typeface="Gulim"/>
                <a:cs typeface="Gulim"/>
              </a:rPr>
              <a:t>이</a:t>
            </a:r>
            <a:r>
              <a:rPr dirty="0" sz="2800" spc="-15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 spc="-285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2800" spc="-15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 spc="-190">
                <a:solidFill>
                  <a:srgbClr val="585858"/>
                </a:solidFill>
                <a:latin typeface="Gulim"/>
                <a:cs typeface="Gulim"/>
              </a:rPr>
              <a:t>독립</a:t>
            </a:r>
            <a:r>
              <a:rPr dirty="0" sz="2800" spc="-19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2800" spc="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800" spc="-285">
                <a:solidFill>
                  <a:srgbClr val="585858"/>
                </a:solidFill>
                <a:latin typeface="Gulim"/>
                <a:cs typeface="Gulim"/>
              </a:rPr>
              <a:t>각각</a:t>
            </a:r>
            <a:r>
              <a:rPr dirty="0" sz="2800" spc="-15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𝜇,</a:t>
            </a:r>
            <a:r>
              <a:rPr dirty="0" sz="2800" spc="-10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6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7100" sz="3075" spc="89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27100" sz="3075">
              <a:latin typeface="Cambria Math"/>
              <a:cs typeface="Cambria Math"/>
            </a:endParaRPr>
          </a:p>
          <a:p>
            <a:pPr marL="614680">
              <a:lnSpc>
                <a:spcPct val="100000"/>
              </a:lnSpc>
              <a:spcBef>
                <a:spcPts val="1680"/>
              </a:spcBef>
            </a:pPr>
            <a:r>
              <a:rPr dirty="0" sz="2800" spc="-280">
                <a:solidFill>
                  <a:srgbClr val="585858"/>
                </a:solidFill>
                <a:latin typeface="Gulim"/>
                <a:cs typeface="Gulim"/>
              </a:rPr>
              <a:t>을</a:t>
            </a:r>
            <a:r>
              <a:rPr dirty="0" sz="2800" spc="-14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 spc="-285">
                <a:solidFill>
                  <a:srgbClr val="585858"/>
                </a:solidFill>
                <a:latin typeface="Gulim"/>
                <a:cs typeface="Gulim"/>
              </a:rPr>
              <a:t>따를</a:t>
            </a:r>
            <a:r>
              <a:rPr dirty="0" sz="2800" spc="-15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 spc="-320">
                <a:solidFill>
                  <a:srgbClr val="585858"/>
                </a:solidFill>
                <a:latin typeface="Gulim"/>
                <a:cs typeface="Gulim"/>
              </a:rPr>
              <a:t>경우</a:t>
            </a:r>
            <a:endParaRPr sz="2800">
              <a:latin typeface="Gulim"/>
              <a:cs typeface="Gulim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614168" y="4107052"/>
            <a:ext cx="941069" cy="586105"/>
          </a:xfrm>
          <a:custGeom>
            <a:avLst/>
            <a:gdLst/>
            <a:ahLst/>
            <a:cxnLst/>
            <a:rect l="l" t="t" r="r" b="b"/>
            <a:pathLst>
              <a:path w="941070" h="586104">
                <a:moveTo>
                  <a:pt x="132207" y="13843"/>
                </a:moveTo>
                <a:lnTo>
                  <a:pt x="74422" y="41706"/>
                </a:lnTo>
                <a:lnTo>
                  <a:pt x="34290" y="108077"/>
                </a:lnTo>
                <a:lnTo>
                  <a:pt x="19278" y="149186"/>
                </a:lnTo>
                <a:lnTo>
                  <a:pt x="8572" y="193636"/>
                </a:lnTo>
                <a:lnTo>
                  <a:pt x="2133" y="241439"/>
                </a:lnTo>
                <a:lnTo>
                  <a:pt x="0" y="292608"/>
                </a:lnTo>
                <a:lnTo>
                  <a:pt x="2133" y="343573"/>
                </a:lnTo>
                <a:lnTo>
                  <a:pt x="8572" y="391312"/>
                </a:lnTo>
                <a:lnTo>
                  <a:pt x="19278" y="435825"/>
                </a:lnTo>
                <a:lnTo>
                  <a:pt x="34290" y="477139"/>
                </a:lnTo>
                <a:lnTo>
                  <a:pt x="52882" y="513702"/>
                </a:lnTo>
                <a:lnTo>
                  <a:pt x="98894" y="567905"/>
                </a:lnTo>
                <a:lnTo>
                  <a:pt x="126365" y="585597"/>
                </a:lnTo>
                <a:lnTo>
                  <a:pt x="132207" y="571754"/>
                </a:lnTo>
                <a:lnTo>
                  <a:pt x="110147" y="553999"/>
                </a:lnTo>
                <a:lnTo>
                  <a:pt x="90652" y="530796"/>
                </a:lnTo>
                <a:lnTo>
                  <a:pt x="59309" y="468122"/>
                </a:lnTo>
                <a:lnTo>
                  <a:pt x="47879" y="429602"/>
                </a:lnTo>
                <a:lnTo>
                  <a:pt x="39700" y="387565"/>
                </a:lnTo>
                <a:lnTo>
                  <a:pt x="34785" y="342023"/>
                </a:lnTo>
                <a:lnTo>
                  <a:pt x="33147" y="292989"/>
                </a:lnTo>
                <a:lnTo>
                  <a:pt x="34785" y="243128"/>
                </a:lnTo>
                <a:lnTo>
                  <a:pt x="39725" y="197142"/>
                </a:lnTo>
                <a:lnTo>
                  <a:pt x="47980" y="155016"/>
                </a:lnTo>
                <a:lnTo>
                  <a:pt x="59563" y="116713"/>
                </a:lnTo>
                <a:lnTo>
                  <a:pt x="90919" y="54610"/>
                </a:lnTo>
                <a:lnTo>
                  <a:pt x="110312" y="31559"/>
                </a:lnTo>
                <a:lnTo>
                  <a:pt x="132207" y="13843"/>
                </a:lnTo>
                <a:close/>
              </a:path>
              <a:path w="941070" h="586104">
                <a:moveTo>
                  <a:pt x="795515" y="281559"/>
                </a:moveTo>
                <a:lnTo>
                  <a:pt x="480060" y="281559"/>
                </a:lnTo>
                <a:lnTo>
                  <a:pt x="480060" y="304419"/>
                </a:lnTo>
                <a:lnTo>
                  <a:pt x="795515" y="304419"/>
                </a:lnTo>
                <a:lnTo>
                  <a:pt x="795515" y="281559"/>
                </a:lnTo>
                <a:close/>
              </a:path>
              <a:path w="941070" h="586104">
                <a:moveTo>
                  <a:pt x="940562" y="292608"/>
                </a:moveTo>
                <a:lnTo>
                  <a:pt x="938415" y="241439"/>
                </a:lnTo>
                <a:lnTo>
                  <a:pt x="932002" y="193636"/>
                </a:lnTo>
                <a:lnTo>
                  <a:pt x="921321" y="149186"/>
                </a:lnTo>
                <a:lnTo>
                  <a:pt x="906399" y="108077"/>
                </a:lnTo>
                <a:lnTo>
                  <a:pt x="887768" y="71818"/>
                </a:lnTo>
                <a:lnTo>
                  <a:pt x="841616" y="17767"/>
                </a:lnTo>
                <a:lnTo>
                  <a:pt x="814070" y="0"/>
                </a:lnTo>
                <a:lnTo>
                  <a:pt x="808482" y="13843"/>
                </a:lnTo>
                <a:lnTo>
                  <a:pt x="830313" y="31559"/>
                </a:lnTo>
                <a:lnTo>
                  <a:pt x="849693" y="54610"/>
                </a:lnTo>
                <a:lnTo>
                  <a:pt x="880999" y="116713"/>
                </a:lnTo>
                <a:lnTo>
                  <a:pt x="892581" y="155016"/>
                </a:lnTo>
                <a:lnTo>
                  <a:pt x="900887" y="197142"/>
                </a:lnTo>
                <a:lnTo>
                  <a:pt x="905865" y="243128"/>
                </a:lnTo>
                <a:lnTo>
                  <a:pt x="907542" y="292989"/>
                </a:lnTo>
                <a:lnTo>
                  <a:pt x="905891" y="342023"/>
                </a:lnTo>
                <a:lnTo>
                  <a:pt x="900963" y="387565"/>
                </a:lnTo>
                <a:lnTo>
                  <a:pt x="892746" y="429602"/>
                </a:lnTo>
                <a:lnTo>
                  <a:pt x="881253" y="468122"/>
                </a:lnTo>
                <a:lnTo>
                  <a:pt x="849909" y="530809"/>
                </a:lnTo>
                <a:lnTo>
                  <a:pt x="808482" y="571754"/>
                </a:lnTo>
                <a:lnTo>
                  <a:pt x="814070" y="585597"/>
                </a:lnTo>
                <a:lnTo>
                  <a:pt x="866178" y="543941"/>
                </a:lnTo>
                <a:lnTo>
                  <a:pt x="906399" y="477139"/>
                </a:lnTo>
                <a:lnTo>
                  <a:pt x="921321" y="435825"/>
                </a:lnTo>
                <a:lnTo>
                  <a:pt x="932002" y="391312"/>
                </a:lnTo>
                <a:lnTo>
                  <a:pt x="938415" y="343573"/>
                </a:lnTo>
                <a:lnTo>
                  <a:pt x="940562" y="29260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166236" y="4409059"/>
            <a:ext cx="18097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050" spc="9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25829" y="4134739"/>
            <a:ext cx="26428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481965" algn="l"/>
                <a:tab pos="1631314" algn="l"/>
                <a:tab pos="2518410" algn="l"/>
              </a:tabLst>
            </a:pPr>
            <a:r>
              <a:rPr dirty="0" sz="2800" spc="-50">
                <a:solidFill>
                  <a:srgbClr val="9E7B09"/>
                </a:solidFill>
                <a:latin typeface="Cambria Math"/>
                <a:cs typeface="Cambria Math"/>
              </a:rPr>
              <a:t>-</a:t>
            </a:r>
            <a:r>
              <a:rPr dirty="0" sz="2800">
                <a:solidFill>
                  <a:srgbClr val="9E7B09"/>
                </a:solidFill>
                <a:latin typeface="Cambria Math"/>
                <a:cs typeface="Cambria Math"/>
              </a:rPr>
              <a:t>	</a:t>
            </a:r>
            <a:r>
              <a:rPr dirty="0" sz="2800" spc="-119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10912" sz="4200" spc="-1342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baseline="10912" sz="4200" spc="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𝑁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𝜇,</a:t>
            </a:r>
            <a:r>
              <a:rPr dirty="0" sz="2800" spc="-10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44715" sz="3075" spc="157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80808" sz="2475" spc="157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80808" sz="247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284472" y="4097654"/>
            <a:ext cx="1021080" cy="314325"/>
          </a:xfrm>
          <a:custGeom>
            <a:avLst/>
            <a:gdLst/>
            <a:ahLst/>
            <a:cxnLst/>
            <a:rect l="l" t="t" r="r" b="b"/>
            <a:pathLst>
              <a:path w="1021079" h="314325">
                <a:moveTo>
                  <a:pt x="102743" y="9779"/>
                </a:moveTo>
                <a:lnTo>
                  <a:pt x="99314" y="0"/>
                </a:lnTo>
                <a:lnTo>
                  <a:pt x="81902" y="6286"/>
                </a:lnTo>
                <a:lnTo>
                  <a:pt x="66636" y="15405"/>
                </a:lnTo>
                <a:lnTo>
                  <a:pt x="33870" y="59067"/>
                </a:lnTo>
                <a:lnTo>
                  <a:pt x="23964" y="98069"/>
                </a:lnTo>
                <a:lnTo>
                  <a:pt x="22733" y="120015"/>
                </a:lnTo>
                <a:lnTo>
                  <a:pt x="23964" y="142113"/>
                </a:lnTo>
                <a:lnTo>
                  <a:pt x="33870" y="181165"/>
                </a:lnTo>
                <a:lnTo>
                  <a:pt x="66548" y="224701"/>
                </a:lnTo>
                <a:lnTo>
                  <a:pt x="99314" y="240030"/>
                </a:lnTo>
                <a:lnTo>
                  <a:pt x="102362" y="230251"/>
                </a:lnTo>
                <a:lnTo>
                  <a:pt x="88646" y="224205"/>
                </a:lnTo>
                <a:lnTo>
                  <a:pt x="76822" y="215773"/>
                </a:lnTo>
                <a:lnTo>
                  <a:pt x="52679" y="176441"/>
                </a:lnTo>
                <a:lnTo>
                  <a:pt x="44704" y="118745"/>
                </a:lnTo>
                <a:lnTo>
                  <a:pt x="45580" y="98323"/>
                </a:lnTo>
                <a:lnTo>
                  <a:pt x="58928" y="47752"/>
                </a:lnTo>
                <a:lnTo>
                  <a:pt x="88849" y="15811"/>
                </a:lnTo>
                <a:lnTo>
                  <a:pt x="102743" y="9779"/>
                </a:lnTo>
                <a:close/>
              </a:path>
              <a:path w="1021079" h="314325">
                <a:moveTo>
                  <a:pt x="703453" y="120015"/>
                </a:moveTo>
                <a:lnTo>
                  <a:pt x="698500" y="77749"/>
                </a:lnTo>
                <a:lnTo>
                  <a:pt x="683641" y="42037"/>
                </a:lnTo>
                <a:lnTo>
                  <a:pt x="644398" y="6286"/>
                </a:lnTo>
                <a:lnTo>
                  <a:pt x="626999" y="0"/>
                </a:lnTo>
                <a:lnTo>
                  <a:pt x="623570" y="9779"/>
                </a:lnTo>
                <a:lnTo>
                  <a:pt x="637451" y="15811"/>
                </a:lnTo>
                <a:lnTo>
                  <a:pt x="649376" y="24155"/>
                </a:lnTo>
                <a:lnTo>
                  <a:pt x="673620" y="62839"/>
                </a:lnTo>
                <a:lnTo>
                  <a:pt x="681609" y="118745"/>
                </a:lnTo>
                <a:lnTo>
                  <a:pt x="680720" y="139954"/>
                </a:lnTo>
                <a:lnTo>
                  <a:pt x="667385" y="191770"/>
                </a:lnTo>
                <a:lnTo>
                  <a:pt x="637590" y="224205"/>
                </a:lnTo>
                <a:lnTo>
                  <a:pt x="623951" y="230251"/>
                </a:lnTo>
                <a:lnTo>
                  <a:pt x="626999" y="240030"/>
                </a:lnTo>
                <a:lnTo>
                  <a:pt x="672782" y="212813"/>
                </a:lnTo>
                <a:lnTo>
                  <a:pt x="698563" y="162496"/>
                </a:lnTo>
                <a:lnTo>
                  <a:pt x="702233" y="142113"/>
                </a:lnTo>
                <a:lnTo>
                  <a:pt x="703453" y="120015"/>
                </a:lnTo>
                <a:close/>
              </a:path>
              <a:path w="1021079" h="314325">
                <a:moveTo>
                  <a:pt x="1021080" y="290957"/>
                </a:moveTo>
                <a:lnTo>
                  <a:pt x="0" y="290957"/>
                </a:lnTo>
                <a:lnTo>
                  <a:pt x="0" y="313817"/>
                </a:lnTo>
                <a:lnTo>
                  <a:pt x="1021080" y="313817"/>
                </a:lnTo>
                <a:lnTo>
                  <a:pt x="1021080" y="29095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4368038" y="4021963"/>
            <a:ext cx="965200" cy="645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ts val="2450"/>
              </a:lnSpc>
              <a:spcBef>
                <a:spcPts val="90"/>
              </a:spcBef>
            </a:pPr>
            <a:r>
              <a:rPr dirty="0" sz="2050">
                <a:solidFill>
                  <a:srgbClr val="585858"/>
                </a:solidFill>
                <a:latin typeface="Cambria Math"/>
                <a:cs typeface="Cambria Math"/>
              </a:rPr>
              <a:t>𝑛−1</a:t>
            </a:r>
            <a:r>
              <a:rPr dirty="0" sz="2050" spc="53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050" spc="75">
                <a:solidFill>
                  <a:srgbClr val="585858"/>
                </a:solidFill>
                <a:latin typeface="Cambria Math"/>
                <a:cs typeface="Cambria Math"/>
              </a:rPr>
              <a:t>𝑆</a:t>
            </a:r>
            <a:r>
              <a:rPr dirty="0" baseline="25252" sz="2475" spc="112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25252" sz="2475">
              <a:latin typeface="Cambria Math"/>
              <a:cs typeface="Cambria Math"/>
            </a:endParaRPr>
          </a:p>
          <a:p>
            <a:pPr marL="268605">
              <a:lnSpc>
                <a:spcPts val="2450"/>
              </a:lnSpc>
            </a:pPr>
            <a:r>
              <a:rPr dirty="0" baseline="-16260" sz="3075" spc="157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sz="1650" spc="10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16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6191758" y="4235703"/>
            <a:ext cx="1063625" cy="328930"/>
          </a:xfrm>
          <a:custGeom>
            <a:avLst/>
            <a:gdLst/>
            <a:ahLst/>
            <a:cxnLst/>
            <a:rect l="l" t="t" r="r" b="b"/>
            <a:pathLst>
              <a:path w="1063625" h="328929">
                <a:moveTo>
                  <a:pt x="958468" y="0"/>
                </a:moveTo>
                <a:lnTo>
                  <a:pt x="953769" y="13335"/>
                </a:lnTo>
                <a:lnTo>
                  <a:pt x="972819" y="21595"/>
                </a:lnTo>
                <a:lnTo>
                  <a:pt x="989202" y="33035"/>
                </a:lnTo>
                <a:lnTo>
                  <a:pt x="1013967" y="65405"/>
                </a:lnTo>
                <a:lnTo>
                  <a:pt x="1028430" y="109156"/>
                </a:lnTo>
                <a:lnTo>
                  <a:pt x="1033271" y="162814"/>
                </a:lnTo>
                <a:lnTo>
                  <a:pt x="1032057" y="191789"/>
                </a:lnTo>
                <a:lnTo>
                  <a:pt x="1022342" y="241788"/>
                </a:lnTo>
                <a:lnTo>
                  <a:pt x="1002766" y="280838"/>
                </a:lnTo>
                <a:lnTo>
                  <a:pt x="972996" y="307179"/>
                </a:lnTo>
                <a:lnTo>
                  <a:pt x="954277" y="315468"/>
                </a:lnTo>
                <a:lnTo>
                  <a:pt x="958468" y="328930"/>
                </a:lnTo>
                <a:lnTo>
                  <a:pt x="1003300" y="307832"/>
                </a:lnTo>
                <a:lnTo>
                  <a:pt x="1036319" y="271399"/>
                </a:lnTo>
                <a:lnTo>
                  <a:pt x="1056608" y="222599"/>
                </a:lnTo>
                <a:lnTo>
                  <a:pt x="1063370" y="164465"/>
                </a:lnTo>
                <a:lnTo>
                  <a:pt x="1061660" y="134346"/>
                </a:lnTo>
                <a:lnTo>
                  <a:pt x="1048047" y="80918"/>
                </a:lnTo>
                <a:lnTo>
                  <a:pt x="1021173" y="37415"/>
                </a:lnTo>
                <a:lnTo>
                  <a:pt x="982275" y="8598"/>
                </a:lnTo>
                <a:lnTo>
                  <a:pt x="958468" y="0"/>
                </a:lnTo>
                <a:close/>
              </a:path>
              <a:path w="1063625" h="328929">
                <a:moveTo>
                  <a:pt x="104901" y="0"/>
                </a:moveTo>
                <a:lnTo>
                  <a:pt x="60118" y="21066"/>
                </a:lnTo>
                <a:lnTo>
                  <a:pt x="27050" y="57658"/>
                </a:lnTo>
                <a:lnTo>
                  <a:pt x="6762" y="106489"/>
                </a:lnTo>
                <a:lnTo>
                  <a:pt x="0" y="164465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550"/>
                </a:lnTo>
                <a:lnTo>
                  <a:pt x="80968" y="320280"/>
                </a:lnTo>
                <a:lnTo>
                  <a:pt x="104901" y="328930"/>
                </a:lnTo>
                <a:lnTo>
                  <a:pt x="108965" y="315468"/>
                </a:lnTo>
                <a:lnTo>
                  <a:pt x="90247" y="307179"/>
                </a:lnTo>
                <a:lnTo>
                  <a:pt x="74088" y="295640"/>
                </a:lnTo>
                <a:lnTo>
                  <a:pt x="49402" y="262763"/>
                </a:lnTo>
                <a:lnTo>
                  <a:pt x="34829" y="218122"/>
                </a:lnTo>
                <a:lnTo>
                  <a:pt x="29971" y="162814"/>
                </a:lnTo>
                <a:lnTo>
                  <a:pt x="31186" y="134735"/>
                </a:lnTo>
                <a:lnTo>
                  <a:pt x="40901" y="86054"/>
                </a:lnTo>
                <a:lnTo>
                  <a:pt x="60523" y="47642"/>
                </a:lnTo>
                <a:lnTo>
                  <a:pt x="90622" y="21595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418073" y="4134739"/>
            <a:ext cx="17602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890905" algn="l"/>
              </a:tabLst>
            </a:pP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40">
                <a:solidFill>
                  <a:srgbClr val="585858"/>
                </a:solidFill>
                <a:latin typeface="Cambria Math"/>
                <a:cs typeface="Cambria Math"/>
              </a:rPr>
              <a:t>𝜒</a:t>
            </a:r>
            <a:r>
              <a:rPr dirty="0" baseline="27100" sz="3075" spc="6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7100" sz="307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2800" spc="4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800" spc="-1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119624" y="5389879"/>
            <a:ext cx="635635" cy="337185"/>
          </a:xfrm>
          <a:custGeom>
            <a:avLst/>
            <a:gdLst/>
            <a:ahLst/>
            <a:cxnLst/>
            <a:rect l="l" t="t" r="r" b="b"/>
            <a:pathLst>
              <a:path w="635635" h="337185">
                <a:moveTo>
                  <a:pt x="633984" y="86868"/>
                </a:moveTo>
                <a:lnTo>
                  <a:pt x="461772" y="86868"/>
                </a:lnTo>
                <a:lnTo>
                  <a:pt x="461772" y="87630"/>
                </a:lnTo>
                <a:lnTo>
                  <a:pt x="444119" y="87630"/>
                </a:lnTo>
                <a:lnTo>
                  <a:pt x="381635" y="303555"/>
                </a:lnTo>
                <a:lnTo>
                  <a:pt x="337058" y="205384"/>
                </a:lnTo>
                <a:lnTo>
                  <a:pt x="295529" y="224358"/>
                </a:lnTo>
                <a:lnTo>
                  <a:pt x="299466" y="233845"/>
                </a:lnTo>
                <a:lnTo>
                  <a:pt x="320802" y="224358"/>
                </a:lnTo>
                <a:lnTo>
                  <a:pt x="373126" y="336956"/>
                </a:lnTo>
                <a:lnTo>
                  <a:pt x="385445" y="336956"/>
                </a:lnTo>
                <a:lnTo>
                  <a:pt x="453517" y="104394"/>
                </a:lnTo>
                <a:lnTo>
                  <a:pt x="476377" y="104394"/>
                </a:lnTo>
                <a:lnTo>
                  <a:pt x="476377" y="103632"/>
                </a:lnTo>
                <a:lnTo>
                  <a:pt x="633984" y="103632"/>
                </a:lnTo>
                <a:lnTo>
                  <a:pt x="633984" y="86868"/>
                </a:lnTo>
                <a:close/>
              </a:path>
              <a:path w="635635" h="337185">
                <a:moveTo>
                  <a:pt x="635508" y="0"/>
                </a:moveTo>
                <a:lnTo>
                  <a:pt x="0" y="0"/>
                </a:lnTo>
                <a:lnTo>
                  <a:pt x="0" y="22860"/>
                </a:lnTo>
                <a:lnTo>
                  <a:pt x="635508" y="22860"/>
                </a:lnTo>
                <a:lnTo>
                  <a:pt x="63550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5120385" y="5410606"/>
            <a:ext cx="643255" cy="33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461645" algn="l"/>
              </a:tabLst>
            </a:pPr>
            <a:r>
              <a:rPr dirty="0" sz="2050" spc="-25">
                <a:solidFill>
                  <a:srgbClr val="585858"/>
                </a:solidFill>
                <a:latin typeface="Cambria Math"/>
                <a:cs typeface="Cambria Math"/>
              </a:rPr>
              <a:t>𝑆</a:t>
            </a:r>
            <a:r>
              <a:rPr dirty="0" baseline="2710" sz="3075" spc="-37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dirty="0" baseline="2710" sz="307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050" spc="9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403594" y="5236971"/>
            <a:ext cx="1062355" cy="328930"/>
          </a:xfrm>
          <a:custGeom>
            <a:avLst/>
            <a:gdLst/>
            <a:ahLst/>
            <a:cxnLst/>
            <a:rect l="l" t="t" r="r" b="b"/>
            <a:pathLst>
              <a:path w="1062354" h="328929">
                <a:moveTo>
                  <a:pt x="956945" y="0"/>
                </a:moveTo>
                <a:lnTo>
                  <a:pt x="952246" y="13334"/>
                </a:lnTo>
                <a:lnTo>
                  <a:pt x="971296" y="21595"/>
                </a:lnTo>
                <a:lnTo>
                  <a:pt x="987678" y="33035"/>
                </a:lnTo>
                <a:lnTo>
                  <a:pt x="1012444" y="65404"/>
                </a:lnTo>
                <a:lnTo>
                  <a:pt x="1026906" y="109156"/>
                </a:lnTo>
                <a:lnTo>
                  <a:pt x="1031748" y="162813"/>
                </a:lnTo>
                <a:lnTo>
                  <a:pt x="1030533" y="191789"/>
                </a:lnTo>
                <a:lnTo>
                  <a:pt x="1020818" y="241788"/>
                </a:lnTo>
                <a:lnTo>
                  <a:pt x="1001242" y="280838"/>
                </a:lnTo>
                <a:lnTo>
                  <a:pt x="971472" y="307179"/>
                </a:lnTo>
                <a:lnTo>
                  <a:pt x="952753" y="315467"/>
                </a:lnTo>
                <a:lnTo>
                  <a:pt x="956945" y="328929"/>
                </a:lnTo>
                <a:lnTo>
                  <a:pt x="1001776" y="307832"/>
                </a:lnTo>
                <a:lnTo>
                  <a:pt x="1034796" y="271398"/>
                </a:lnTo>
                <a:lnTo>
                  <a:pt x="1055084" y="222599"/>
                </a:lnTo>
                <a:lnTo>
                  <a:pt x="1061847" y="164464"/>
                </a:lnTo>
                <a:lnTo>
                  <a:pt x="1060136" y="134346"/>
                </a:lnTo>
                <a:lnTo>
                  <a:pt x="1046523" y="80918"/>
                </a:lnTo>
                <a:lnTo>
                  <a:pt x="1019649" y="37415"/>
                </a:lnTo>
                <a:lnTo>
                  <a:pt x="980751" y="8598"/>
                </a:lnTo>
                <a:lnTo>
                  <a:pt x="956945" y="0"/>
                </a:lnTo>
                <a:close/>
              </a:path>
              <a:path w="1062354" h="328929">
                <a:moveTo>
                  <a:pt x="104901" y="0"/>
                </a:moveTo>
                <a:lnTo>
                  <a:pt x="60118" y="21066"/>
                </a:lnTo>
                <a:lnTo>
                  <a:pt x="27050" y="57657"/>
                </a:lnTo>
                <a:lnTo>
                  <a:pt x="6762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550"/>
                </a:lnTo>
                <a:lnTo>
                  <a:pt x="80968" y="320280"/>
                </a:lnTo>
                <a:lnTo>
                  <a:pt x="104901" y="328929"/>
                </a:lnTo>
                <a:lnTo>
                  <a:pt x="108965" y="315467"/>
                </a:lnTo>
                <a:lnTo>
                  <a:pt x="90247" y="307179"/>
                </a:lnTo>
                <a:lnTo>
                  <a:pt x="74088" y="295640"/>
                </a:lnTo>
                <a:lnTo>
                  <a:pt x="49402" y="262762"/>
                </a:lnTo>
                <a:lnTo>
                  <a:pt x="34829" y="218122"/>
                </a:lnTo>
                <a:lnTo>
                  <a:pt x="29971" y="162813"/>
                </a:lnTo>
                <a:lnTo>
                  <a:pt x="31186" y="134735"/>
                </a:lnTo>
                <a:lnTo>
                  <a:pt x="40901" y="86054"/>
                </a:lnTo>
                <a:lnTo>
                  <a:pt x="60523" y="47642"/>
                </a:lnTo>
                <a:lnTo>
                  <a:pt x="90622" y="21595"/>
                </a:lnTo>
                <a:lnTo>
                  <a:pt x="109600" y="13334"/>
                </a:lnTo>
                <a:lnTo>
                  <a:pt x="10490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125829" y="5136260"/>
            <a:ext cx="6275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481965" algn="l"/>
                <a:tab pos="4038600" algn="l"/>
                <a:tab pos="4766945" algn="l"/>
                <a:tab pos="5394960" algn="l"/>
              </a:tabLst>
            </a:pPr>
            <a:r>
              <a:rPr dirty="0" sz="2800" spc="-50">
                <a:solidFill>
                  <a:srgbClr val="9E7B09"/>
                </a:solidFill>
                <a:latin typeface="Cambria Math"/>
                <a:cs typeface="Cambria Math"/>
              </a:rPr>
              <a:t>-</a:t>
            </a:r>
            <a:r>
              <a:rPr dirty="0" sz="2800">
                <a:solidFill>
                  <a:srgbClr val="9E7B09"/>
                </a:solidFill>
                <a:latin typeface="Cambria Math"/>
                <a:cs typeface="Cambria Math"/>
              </a:rPr>
              <a:t>	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dirty="0" baseline="27100" sz="307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sz="2800">
                <a:solidFill>
                  <a:srgbClr val="585858"/>
                </a:solidFill>
                <a:latin typeface="Gulim"/>
                <a:cs typeface="Gulim"/>
              </a:rPr>
              <a:t>을</a:t>
            </a:r>
            <a:r>
              <a:rPr dirty="0" sz="2800" spc="-15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 spc="-280">
                <a:solidFill>
                  <a:srgbClr val="585858"/>
                </a:solidFill>
                <a:latin typeface="Gulim"/>
                <a:cs typeface="Gulim"/>
              </a:rPr>
              <a:t>알</a:t>
            </a:r>
            <a:r>
              <a:rPr dirty="0" sz="2800" spc="-15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 spc="-280">
                <a:solidFill>
                  <a:srgbClr val="585858"/>
                </a:solidFill>
                <a:latin typeface="Gulim"/>
                <a:cs typeface="Gulim"/>
              </a:rPr>
              <a:t>수</a:t>
            </a:r>
            <a:r>
              <a:rPr dirty="0" sz="2800" spc="-15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 spc="-285">
                <a:solidFill>
                  <a:srgbClr val="585858"/>
                </a:solidFill>
                <a:latin typeface="Gulim"/>
                <a:cs typeface="Gulim"/>
              </a:rPr>
              <a:t>없을</a:t>
            </a:r>
            <a:r>
              <a:rPr dirty="0" sz="2800" spc="-14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 spc="-280">
                <a:solidFill>
                  <a:srgbClr val="585858"/>
                </a:solidFill>
                <a:latin typeface="Gulim"/>
                <a:cs typeface="Gulim"/>
              </a:rPr>
              <a:t>때</a:t>
            </a:r>
            <a:r>
              <a:rPr dirty="0" sz="2800" spc="-15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𝑇</a:t>
            </a:r>
            <a:r>
              <a:rPr dirty="0" sz="2800" spc="22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44715" sz="3075" spc="-1252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52845" sz="3075" spc="-885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baseline="44715" sz="3075" spc="-12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baseline="44715" sz="3075" spc="525">
                <a:solidFill>
                  <a:srgbClr val="585858"/>
                </a:solidFill>
                <a:latin typeface="Cambria Math"/>
                <a:cs typeface="Cambria Math"/>
              </a:rPr>
              <a:t>𝜇</a:t>
            </a:r>
            <a:r>
              <a:rPr dirty="0" baseline="44715" sz="307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~</a:t>
            </a:r>
            <a:r>
              <a:rPr dirty="0" sz="2800" spc="-2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𝑡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	𝑛</a:t>
            </a:r>
            <a:r>
              <a:rPr dirty="0" sz="2800" spc="4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2800" spc="-3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2800" spc="-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40934" y="6390916"/>
            <a:ext cx="1095375" cy="163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100">
                <a:solidFill>
                  <a:srgbClr val="3A3838"/>
                </a:solidFill>
                <a:latin typeface="Arial"/>
                <a:cs typeface="Arial"/>
              </a:rPr>
              <a:t>©</a:t>
            </a:r>
            <a:r>
              <a:rPr dirty="0" sz="1100" spc="-16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dirty="0" sz="1100" spc="-265">
                <a:solidFill>
                  <a:srgbClr val="3A3838"/>
                </a:solidFill>
                <a:latin typeface="Gulim"/>
                <a:cs typeface="Gulim"/>
              </a:rPr>
              <a:t>한국방송통신대학교</a:t>
            </a:r>
            <a:endParaRPr sz="1100">
              <a:latin typeface="Gulim"/>
              <a:cs typeface="Gulim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778377" y="2691511"/>
            <a:ext cx="4340225" cy="788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0" spc="-275" b="1">
                <a:solidFill>
                  <a:srgbClr val="FFFFFF"/>
                </a:solidFill>
                <a:latin typeface="Malgun Gothic"/>
                <a:cs typeface="Malgun Gothic"/>
              </a:rPr>
              <a:t>7강.</a:t>
            </a:r>
            <a:r>
              <a:rPr dirty="0" sz="5000" spc="-805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5000" spc="-565" b="1">
                <a:solidFill>
                  <a:srgbClr val="FFFFFF"/>
                </a:solidFill>
                <a:latin typeface="Malgun Gothic"/>
                <a:cs typeface="Malgun Gothic"/>
              </a:rPr>
              <a:t>표본분포</a:t>
            </a:r>
            <a:r>
              <a:rPr dirty="0" sz="5000" spc="-810" b="1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dirty="0" sz="5000" spc="-165" b="1">
                <a:solidFill>
                  <a:srgbClr val="FFFFFF"/>
                </a:solidFill>
                <a:latin typeface="Malgun Gothic"/>
                <a:cs typeface="Malgun Gothic"/>
              </a:rPr>
              <a:t>(2)</a:t>
            </a:r>
            <a:endParaRPr sz="5000">
              <a:latin typeface="Malgun Gothic"/>
              <a:cs typeface="Malgun Gothic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16636" y="0"/>
            <a:ext cx="11675745" cy="4018915"/>
            <a:chOff x="516636" y="0"/>
            <a:chExt cx="11675745" cy="4018915"/>
          </a:xfrm>
        </p:grpSpPr>
        <p:sp>
          <p:nvSpPr>
            <p:cNvPr id="6" name="object 6" descr=""/>
            <p:cNvSpPr/>
            <p:nvPr/>
          </p:nvSpPr>
          <p:spPr>
            <a:xfrm>
              <a:off x="516636" y="2266188"/>
              <a:ext cx="10844530" cy="1750060"/>
            </a:xfrm>
            <a:custGeom>
              <a:avLst/>
              <a:gdLst/>
              <a:ahLst/>
              <a:cxnLst/>
              <a:rect l="l" t="t" r="r" b="b"/>
              <a:pathLst>
                <a:path w="10844530" h="1750060">
                  <a:moveTo>
                    <a:pt x="0" y="0"/>
                  </a:moveTo>
                  <a:lnTo>
                    <a:pt x="10844149" y="0"/>
                  </a:lnTo>
                </a:path>
                <a:path w="10844530" h="1750060">
                  <a:moveTo>
                    <a:pt x="0" y="1749552"/>
                  </a:moveTo>
                  <a:lnTo>
                    <a:pt x="10844149" y="1749552"/>
                  </a:lnTo>
                </a:path>
              </a:pathLst>
            </a:custGeom>
            <a:ln w="6096">
              <a:solidFill>
                <a:srgbClr val="F9E39B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370819" y="0"/>
              <a:ext cx="1821180" cy="1617345"/>
            </a:xfrm>
            <a:custGeom>
              <a:avLst/>
              <a:gdLst/>
              <a:ahLst/>
              <a:cxnLst/>
              <a:rect l="l" t="t" r="r" b="b"/>
              <a:pathLst>
                <a:path w="1821179" h="1617345">
                  <a:moveTo>
                    <a:pt x="1821179" y="0"/>
                  </a:moveTo>
                  <a:lnTo>
                    <a:pt x="0" y="0"/>
                  </a:lnTo>
                  <a:lnTo>
                    <a:pt x="0" y="1616964"/>
                  </a:lnTo>
                  <a:lnTo>
                    <a:pt x="1821179" y="1616964"/>
                  </a:lnTo>
                  <a:lnTo>
                    <a:pt x="1821179" y="0"/>
                  </a:lnTo>
                  <a:close/>
                </a:path>
              </a:pathLst>
            </a:custGeom>
            <a:solidFill>
              <a:srgbClr val="F8AF39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861547" y="1473708"/>
              <a:ext cx="1330960" cy="1343025"/>
            </a:xfrm>
            <a:custGeom>
              <a:avLst/>
              <a:gdLst/>
              <a:ahLst/>
              <a:cxnLst/>
              <a:rect l="l" t="t" r="r" b="b"/>
              <a:pathLst>
                <a:path w="1330959" h="1343025">
                  <a:moveTo>
                    <a:pt x="0" y="1342644"/>
                  </a:moveTo>
                  <a:lnTo>
                    <a:pt x="1330451" y="1342644"/>
                  </a:lnTo>
                  <a:lnTo>
                    <a:pt x="1330451" y="0"/>
                  </a:lnTo>
                  <a:lnTo>
                    <a:pt x="0" y="0"/>
                  </a:lnTo>
                  <a:lnTo>
                    <a:pt x="0" y="1342644"/>
                  </a:lnTo>
                  <a:close/>
                </a:path>
              </a:pathLst>
            </a:custGeom>
            <a:solidFill>
              <a:srgbClr val="898585">
                <a:alpha val="5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791700" y="1030224"/>
              <a:ext cx="861060" cy="807720"/>
            </a:xfrm>
            <a:custGeom>
              <a:avLst/>
              <a:gdLst/>
              <a:ahLst/>
              <a:cxnLst/>
              <a:rect l="l" t="t" r="r" b="b"/>
              <a:pathLst>
                <a:path w="861059" h="807719">
                  <a:moveTo>
                    <a:pt x="861059" y="0"/>
                  </a:moveTo>
                  <a:lnTo>
                    <a:pt x="0" y="0"/>
                  </a:lnTo>
                  <a:lnTo>
                    <a:pt x="0" y="807720"/>
                  </a:lnTo>
                  <a:lnTo>
                    <a:pt x="861059" y="80772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478024" y="1888235"/>
              <a:ext cx="169545" cy="167640"/>
            </a:xfrm>
            <a:custGeom>
              <a:avLst/>
              <a:gdLst/>
              <a:ahLst/>
              <a:cxnLst/>
              <a:rect l="l" t="t" r="r" b="b"/>
              <a:pathLst>
                <a:path w="169544" h="167639">
                  <a:moveTo>
                    <a:pt x="169163" y="0"/>
                  </a:moveTo>
                  <a:lnTo>
                    <a:pt x="0" y="0"/>
                  </a:lnTo>
                  <a:lnTo>
                    <a:pt x="84581" y="167639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F5833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335015" y="4275835"/>
            <a:ext cx="15678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35">
                <a:solidFill>
                  <a:srgbClr val="F8C32B"/>
                </a:solidFill>
                <a:latin typeface="Gulim"/>
                <a:cs typeface="Gulim"/>
              </a:rPr>
              <a:t>수고하셨습니다.</a:t>
            </a:r>
            <a:endParaRPr sz="2000">
              <a:latin typeface="Gulim"/>
              <a:cs typeface="Gulim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552313" y="6520558"/>
            <a:ext cx="1120775" cy="188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>
                <a:solidFill>
                  <a:srgbClr val="E7E6E6"/>
                </a:solidFill>
                <a:latin typeface="Arial"/>
                <a:cs typeface="Arial"/>
              </a:rPr>
              <a:t>©</a:t>
            </a:r>
            <a:r>
              <a:rPr dirty="0" sz="1100" spc="-16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dirty="0" sz="1100" spc="-265">
                <a:solidFill>
                  <a:srgbClr val="E7E6E6"/>
                </a:solidFill>
                <a:latin typeface="Gulim"/>
                <a:cs typeface="Gulim"/>
              </a:rPr>
              <a:t>한국방송통신대학교</a:t>
            </a:r>
            <a:endParaRPr sz="1100">
              <a:latin typeface="Gulim"/>
              <a:cs typeface="Guli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6712" y="1748408"/>
            <a:ext cx="177228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20" b="1">
                <a:solidFill>
                  <a:srgbClr val="F8C32B"/>
                </a:solidFill>
                <a:latin typeface="Malgun Gothic"/>
                <a:cs typeface="Malgun Gothic"/>
              </a:rPr>
              <a:t>다음</a:t>
            </a:r>
            <a:r>
              <a:rPr dirty="0" spc="-555" b="1">
                <a:solidFill>
                  <a:srgbClr val="F8C32B"/>
                </a:solidFill>
                <a:latin typeface="Malgun Gothic"/>
                <a:cs typeface="Malgun Gothic"/>
              </a:rPr>
              <a:t> </a:t>
            </a:r>
            <a:r>
              <a:rPr dirty="0" spc="-320" b="1">
                <a:solidFill>
                  <a:srgbClr val="F8C32B"/>
                </a:solidFill>
                <a:latin typeface="Malgun Gothic"/>
                <a:cs typeface="Malgun Gothic"/>
              </a:rPr>
              <a:t>시간</a:t>
            </a:r>
            <a:r>
              <a:rPr dirty="0" spc="-570" b="1">
                <a:solidFill>
                  <a:srgbClr val="F8C32B"/>
                </a:solidFill>
                <a:latin typeface="Malgun Gothic"/>
                <a:cs typeface="Malgun Gothic"/>
              </a:rPr>
              <a:t> </a:t>
            </a:r>
            <a:r>
              <a:rPr dirty="0" spc="-409" b="1">
                <a:solidFill>
                  <a:srgbClr val="F8C32B"/>
                </a:solidFill>
                <a:latin typeface="Malgun Gothic"/>
                <a:cs typeface="Malgun Gothic"/>
              </a:rPr>
              <a:t>안내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73379" y="1488947"/>
            <a:ext cx="9029700" cy="1940560"/>
          </a:xfrm>
          <a:prstGeom prst="rect">
            <a:avLst/>
          </a:prstGeom>
          <a:ln w="64007">
            <a:solidFill>
              <a:srgbClr val="F8AF39"/>
            </a:solidFill>
          </a:ln>
        </p:spPr>
        <p:txBody>
          <a:bodyPr wrap="square" lIns="0" tIns="55880" rIns="0" bIns="0" rtlCol="0" vert="horz">
            <a:spAutoFit/>
          </a:bodyPr>
          <a:lstStyle/>
          <a:p>
            <a:pPr marL="755015" marR="673100" indent="-271780">
              <a:lnSpc>
                <a:spcPct val="150000"/>
              </a:lnSpc>
              <a:spcBef>
                <a:spcPts val="440"/>
              </a:spcBef>
            </a:pPr>
            <a:r>
              <a:rPr dirty="0" sz="320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 spc="-13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모집단의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일부인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표본을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추출하고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이를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15">
                <a:solidFill>
                  <a:srgbClr val="585858"/>
                </a:solidFill>
                <a:latin typeface="Gulim"/>
                <a:cs typeface="Gulim"/>
              </a:rPr>
              <a:t>이용하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여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모집단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분포의</a:t>
            </a:r>
            <a:r>
              <a:rPr dirty="0" sz="3200" spc="-18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모수를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20">
                <a:solidFill>
                  <a:srgbClr val="585858"/>
                </a:solidFill>
                <a:latin typeface="Gulim"/>
                <a:cs typeface="Gulim"/>
              </a:rPr>
              <a:t>추정</a:t>
            </a:r>
            <a:endParaRPr sz="3200">
              <a:latin typeface="Gulim"/>
              <a:cs typeface="Gulim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926573" y="199771"/>
            <a:ext cx="1856105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05"/>
              <a:t>표본분포의정의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5146675" y="1891029"/>
            <a:ext cx="862330" cy="377190"/>
          </a:xfrm>
          <a:custGeom>
            <a:avLst/>
            <a:gdLst/>
            <a:ahLst/>
            <a:cxnLst/>
            <a:rect l="l" t="t" r="r" b="b"/>
            <a:pathLst>
              <a:path w="862329" h="377189">
                <a:moveTo>
                  <a:pt x="440054" y="2794"/>
                </a:moveTo>
                <a:lnTo>
                  <a:pt x="409448" y="2794"/>
                </a:lnTo>
                <a:lnTo>
                  <a:pt x="409448" y="372491"/>
                </a:lnTo>
                <a:lnTo>
                  <a:pt x="440054" y="372491"/>
                </a:lnTo>
                <a:lnTo>
                  <a:pt x="440054" y="2794"/>
                </a:lnTo>
                <a:close/>
              </a:path>
              <a:path w="862329" h="377189">
                <a:moveTo>
                  <a:pt x="742188" y="0"/>
                </a:moveTo>
                <a:lnTo>
                  <a:pt x="736726" y="15240"/>
                </a:lnTo>
                <a:lnTo>
                  <a:pt x="758539" y="24765"/>
                </a:lnTo>
                <a:lnTo>
                  <a:pt x="777303" y="37909"/>
                </a:lnTo>
                <a:lnTo>
                  <a:pt x="805688" y="75057"/>
                </a:lnTo>
                <a:lnTo>
                  <a:pt x="822372" y="125142"/>
                </a:lnTo>
                <a:lnTo>
                  <a:pt x="827913" y="186562"/>
                </a:lnTo>
                <a:lnTo>
                  <a:pt x="826527" y="219805"/>
                </a:lnTo>
                <a:lnTo>
                  <a:pt x="815375" y="277145"/>
                </a:lnTo>
                <a:lnTo>
                  <a:pt x="792940" y="321885"/>
                </a:lnTo>
                <a:lnTo>
                  <a:pt x="758840" y="352071"/>
                </a:lnTo>
                <a:lnTo>
                  <a:pt x="737362" y="361569"/>
                </a:lnTo>
                <a:lnTo>
                  <a:pt x="742188" y="376936"/>
                </a:lnTo>
                <a:lnTo>
                  <a:pt x="793527" y="352790"/>
                </a:lnTo>
                <a:lnTo>
                  <a:pt x="831341" y="311023"/>
                </a:lnTo>
                <a:lnTo>
                  <a:pt x="854598" y="255143"/>
                </a:lnTo>
                <a:lnTo>
                  <a:pt x="862329" y="188595"/>
                </a:lnTo>
                <a:lnTo>
                  <a:pt x="860397" y="154015"/>
                </a:lnTo>
                <a:lnTo>
                  <a:pt x="844863" y="92761"/>
                </a:lnTo>
                <a:lnTo>
                  <a:pt x="814000" y="42898"/>
                </a:lnTo>
                <a:lnTo>
                  <a:pt x="769475" y="9854"/>
                </a:lnTo>
                <a:lnTo>
                  <a:pt x="742188" y="0"/>
                </a:lnTo>
                <a:close/>
              </a:path>
              <a:path w="862329" h="377189">
                <a:moveTo>
                  <a:pt x="120141" y="0"/>
                </a:moveTo>
                <a:lnTo>
                  <a:pt x="68849" y="24161"/>
                </a:lnTo>
                <a:lnTo>
                  <a:pt x="30987" y="66040"/>
                </a:lnTo>
                <a:lnTo>
                  <a:pt x="7731" y="122078"/>
                </a:lnTo>
                <a:lnTo>
                  <a:pt x="0" y="188595"/>
                </a:lnTo>
                <a:lnTo>
                  <a:pt x="1930" y="223190"/>
                </a:lnTo>
                <a:lnTo>
                  <a:pt x="17412" y="284428"/>
                </a:lnTo>
                <a:lnTo>
                  <a:pt x="48132" y="334127"/>
                </a:lnTo>
                <a:lnTo>
                  <a:pt x="92709" y="367047"/>
                </a:lnTo>
                <a:lnTo>
                  <a:pt x="120141" y="376936"/>
                </a:lnTo>
                <a:lnTo>
                  <a:pt x="124967" y="361569"/>
                </a:lnTo>
                <a:lnTo>
                  <a:pt x="103487" y="352071"/>
                </a:lnTo>
                <a:lnTo>
                  <a:pt x="84947" y="338836"/>
                </a:lnTo>
                <a:lnTo>
                  <a:pt x="56641" y="301244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73"/>
                </a:lnTo>
                <a:lnTo>
                  <a:pt x="103755" y="24765"/>
                </a:lnTo>
                <a:lnTo>
                  <a:pt x="125475" y="15240"/>
                </a:lnTo>
                <a:lnTo>
                  <a:pt x="12014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819302" y="1533097"/>
            <a:ext cx="8069580" cy="2219960"/>
          </a:xfrm>
          <a:prstGeom prst="rect">
            <a:avLst/>
          </a:prstGeom>
        </p:spPr>
        <p:txBody>
          <a:bodyPr wrap="square" lIns="0" tIns="2559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14"/>
              </a:spcBef>
              <a:tabLst>
                <a:tab pos="4459605" algn="l"/>
                <a:tab pos="4815840" algn="l"/>
              </a:tabLst>
            </a:pPr>
            <a:r>
              <a:rPr dirty="0" sz="320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 spc="-13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모집단의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확률변수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𝑋~𝑓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𝑥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endParaRPr sz="32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920"/>
              </a:spcBef>
            </a:pPr>
            <a:r>
              <a:rPr dirty="0" sz="320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 spc="-135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모수</a:t>
            </a:r>
            <a:r>
              <a:rPr dirty="0" sz="3200" spc="-19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105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dirty="0" sz="3200" spc="-105">
                <a:solidFill>
                  <a:srgbClr val="585858"/>
                </a:solidFill>
                <a:latin typeface="Gulim"/>
                <a:cs typeface="Gulim"/>
              </a:rPr>
              <a:t>를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추정하기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위해</a:t>
            </a:r>
            <a:r>
              <a:rPr dirty="0" sz="3200" spc="-19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표본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⋯</a:t>
            </a:r>
            <a:r>
              <a:rPr dirty="0" sz="3200" spc="-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,</a:t>
            </a:r>
            <a:r>
              <a:rPr dirty="0" sz="3200" spc="-17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r>
              <a:rPr dirty="0" sz="3200" spc="-20">
                <a:solidFill>
                  <a:srgbClr val="585858"/>
                </a:solidFill>
                <a:latin typeface="Gulim"/>
                <a:cs typeface="Gulim"/>
              </a:rPr>
              <a:t>을</a:t>
            </a:r>
            <a:r>
              <a:rPr dirty="0" sz="3200" spc="-19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15">
                <a:solidFill>
                  <a:srgbClr val="585858"/>
                </a:solidFill>
                <a:latin typeface="Gulim"/>
                <a:cs typeface="Gulim"/>
              </a:rPr>
              <a:t>추출</a:t>
            </a:r>
            <a:endParaRPr sz="3200">
              <a:latin typeface="Gulim"/>
              <a:cs typeface="Gulim"/>
            </a:endParaRPr>
          </a:p>
          <a:p>
            <a:pPr marL="494665">
              <a:lnSpc>
                <a:spcPct val="100000"/>
              </a:lnSpc>
              <a:spcBef>
                <a:spcPts val="1920"/>
              </a:spcBef>
              <a:tabLst>
                <a:tab pos="952500" algn="l"/>
              </a:tabLst>
            </a:pPr>
            <a:r>
              <a:rPr dirty="0" sz="3200" spc="-50">
                <a:solidFill>
                  <a:srgbClr val="9E7B09"/>
                </a:solidFill>
                <a:latin typeface="Arial"/>
                <a:cs typeface="Arial"/>
              </a:rPr>
              <a:t>-</a:t>
            </a:r>
            <a:r>
              <a:rPr dirty="0" sz="3200">
                <a:solidFill>
                  <a:srgbClr val="9E7B09"/>
                </a:solidFill>
                <a:latin typeface="Arial"/>
                <a:cs typeface="Arial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확률표본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표본은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서로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독립이고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동일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15">
                <a:solidFill>
                  <a:srgbClr val="585858"/>
                </a:solidFill>
                <a:latin typeface="Gulim"/>
                <a:cs typeface="Gulim"/>
              </a:rPr>
              <a:t>분포</a:t>
            </a:r>
            <a:endParaRPr sz="3200">
              <a:latin typeface="Gulim"/>
              <a:cs typeface="Gulim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926573" y="199771"/>
            <a:ext cx="185610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05">
                <a:solidFill>
                  <a:srgbClr val="684107"/>
                </a:solidFill>
                <a:latin typeface="Gulim"/>
                <a:cs typeface="Gulim"/>
              </a:rPr>
              <a:t>표본분포의정의</a:t>
            </a:r>
            <a:endParaRPr sz="2500">
              <a:latin typeface="Gulim"/>
              <a:cs typeface="Gulim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73379" y="1488947"/>
            <a:ext cx="8944610" cy="2548255"/>
          </a:xfrm>
          <a:custGeom>
            <a:avLst/>
            <a:gdLst/>
            <a:ahLst/>
            <a:cxnLst/>
            <a:rect l="l" t="t" r="r" b="b"/>
            <a:pathLst>
              <a:path w="8944610" h="2548254">
                <a:moveTo>
                  <a:pt x="0" y="2548128"/>
                </a:moveTo>
                <a:lnTo>
                  <a:pt x="8944356" y="2548128"/>
                </a:lnTo>
                <a:lnTo>
                  <a:pt x="8944356" y="0"/>
                </a:lnTo>
                <a:lnTo>
                  <a:pt x="0" y="0"/>
                </a:lnTo>
                <a:lnTo>
                  <a:pt x="0" y="2548128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73379" y="1488947"/>
            <a:ext cx="8944610" cy="2548255"/>
          </a:xfrm>
          <a:prstGeom prst="rect">
            <a:avLst/>
          </a:prstGeom>
          <a:ln w="64007">
            <a:solidFill>
              <a:srgbClr val="F8AF39"/>
            </a:solidFill>
          </a:ln>
        </p:spPr>
        <p:txBody>
          <a:bodyPr wrap="square" lIns="0" tIns="299720" rIns="0" bIns="0" rtlCol="0" vert="horz">
            <a:spAutoFit/>
          </a:bodyPr>
          <a:lstStyle/>
          <a:p>
            <a:pPr marL="483870">
              <a:lnSpc>
                <a:spcPct val="100000"/>
              </a:lnSpc>
              <a:spcBef>
                <a:spcPts val="2360"/>
              </a:spcBef>
            </a:pPr>
            <a:r>
              <a:rPr dirty="0" sz="320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 spc="-13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통계량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모수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추정에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적합한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확률표본의</a:t>
            </a:r>
            <a:r>
              <a:rPr dirty="0" sz="3200" spc="-204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15">
                <a:solidFill>
                  <a:srgbClr val="585858"/>
                </a:solidFill>
                <a:latin typeface="Gulim"/>
                <a:cs typeface="Gulim"/>
              </a:rPr>
              <a:t>함수</a:t>
            </a:r>
            <a:endParaRPr sz="3200">
              <a:latin typeface="Gulim"/>
              <a:cs typeface="Gulim"/>
            </a:endParaRPr>
          </a:p>
          <a:p>
            <a:pPr marL="755015" marR="429895" indent="-271780">
              <a:lnSpc>
                <a:spcPts val="5760"/>
              </a:lnSpc>
              <a:spcBef>
                <a:spcPts val="515"/>
              </a:spcBef>
            </a:pPr>
            <a:r>
              <a:rPr dirty="0" sz="320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 spc="-195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dirty="0" sz="3200" spc="-85">
                <a:solidFill>
                  <a:srgbClr val="585858"/>
                </a:solidFill>
                <a:latin typeface="Gulim"/>
                <a:cs typeface="Gulim"/>
              </a:rPr>
              <a:t>표본분포</a:t>
            </a:r>
            <a:r>
              <a:rPr dirty="0" sz="3200" spc="-85">
                <a:solidFill>
                  <a:srgbClr val="585858"/>
                </a:solidFill>
                <a:latin typeface="Arial"/>
                <a:cs typeface="Arial"/>
              </a:rPr>
              <a:t>(sampling</a:t>
            </a:r>
            <a:r>
              <a:rPr dirty="0" sz="32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distribution)</a:t>
            </a:r>
            <a:r>
              <a:rPr dirty="0" sz="320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32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통계량의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40">
                <a:solidFill>
                  <a:srgbClr val="585858"/>
                </a:solidFill>
                <a:latin typeface="Gulim"/>
                <a:cs typeface="Gulim"/>
              </a:rPr>
              <a:t>확 </a:t>
            </a:r>
            <a:r>
              <a:rPr dirty="0" sz="3200" spc="-315">
                <a:solidFill>
                  <a:srgbClr val="585858"/>
                </a:solidFill>
                <a:latin typeface="Gulim"/>
                <a:cs typeface="Gulim"/>
              </a:rPr>
              <a:t>률분포</a:t>
            </a:r>
            <a:endParaRPr sz="3200">
              <a:latin typeface="Gulim"/>
              <a:cs typeface="Gulim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926573" y="199771"/>
            <a:ext cx="185610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05">
                <a:solidFill>
                  <a:srgbClr val="684107"/>
                </a:solidFill>
                <a:latin typeface="Gulim"/>
                <a:cs typeface="Gulim"/>
              </a:rPr>
              <a:t>표본분포의정의</a:t>
            </a:r>
            <a:endParaRPr sz="2500">
              <a:latin typeface="Gulim"/>
              <a:cs typeface="Gul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36752" y="1797507"/>
            <a:ext cx="22479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 spc="-13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dirty="0" sz="3200" spc="-295">
                <a:solidFill>
                  <a:srgbClr val="585858"/>
                </a:solidFill>
                <a:latin typeface="Gulim"/>
                <a:cs typeface="Gulim"/>
              </a:rPr>
              <a:t>통계량의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40">
                <a:solidFill>
                  <a:srgbClr val="585858"/>
                </a:solidFill>
                <a:latin typeface="Gulim"/>
                <a:cs typeface="Gulim"/>
              </a:rPr>
              <a:t>예</a:t>
            </a:r>
            <a:endParaRPr sz="3200">
              <a:latin typeface="Gulim"/>
              <a:cs typeface="Gulim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4069207" y="3015488"/>
            <a:ext cx="196850" cy="26034"/>
          </a:xfrm>
          <a:custGeom>
            <a:avLst/>
            <a:gdLst/>
            <a:ahLst/>
            <a:cxnLst/>
            <a:rect l="l" t="t" r="r" b="b"/>
            <a:pathLst>
              <a:path w="196850" h="26035">
                <a:moveTo>
                  <a:pt x="196596" y="0"/>
                </a:moveTo>
                <a:lnTo>
                  <a:pt x="0" y="0"/>
                </a:lnTo>
                <a:lnTo>
                  <a:pt x="0" y="25908"/>
                </a:lnTo>
                <a:lnTo>
                  <a:pt x="196596" y="25908"/>
                </a:lnTo>
                <a:lnTo>
                  <a:pt x="19659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069715" y="3038602"/>
            <a:ext cx="20574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11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622927" y="2934970"/>
            <a:ext cx="51562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68552" y="2724657"/>
            <a:ext cx="38982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481965" algn="l"/>
              </a:tabLst>
            </a:pPr>
            <a:r>
              <a:rPr dirty="0" sz="3200" spc="-50">
                <a:solidFill>
                  <a:srgbClr val="9E7B09"/>
                </a:solidFill>
                <a:latin typeface="Arial"/>
                <a:cs typeface="Arial"/>
              </a:rPr>
              <a:t>-</a:t>
            </a:r>
            <a:r>
              <a:rPr dirty="0" sz="3200">
                <a:solidFill>
                  <a:srgbClr val="9E7B09"/>
                </a:solidFill>
                <a:latin typeface="Arial"/>
                <a:cs typeface="Arial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표본평균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dirty="0" sz="3200" spc="-135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10416" sz="4800" spc="-1552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baseline="10416" sz="4800" spc="4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2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baseline="43735" sz="3525" spc="-15">
                <a:solidFill>
                  <a:srgbClr val="585858"/>
                </a:solidFill>
                <a:latin typeface="Cambria Math"/>
                <a:cs typeface="Cambria Math"/>
              </a:rPr>
              <a:t>1 </a:t>
            </a:r>
            <a:r>
              <a:rPr dirty="0" baseline="2604" sz="4800" spc="284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dirty="0" baseline="30732" sz="3525" spc="284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baseline="30732" sz="3525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167757" y="2724657"/>
            <a:ext cx="41211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 spc="-37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endParaRPr baseline="-15366" sz="3525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68552" y="3761359"/>
            <a:ext cx="31940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481965" algn="l"/>
                <a:tab pos="2838450" algn="l"/>
              </a:tabLst>
            </a:pPr>
            <a:r>
              <a:rPr dirty="0" sz="3200" spc="-50">
                <a:solidFill>
                  <a:srgbClr val="9E7B09"/>
                </a:solidFill>
                <a:latin typeface="Arial"/>
                <a:cs typeface="Arial"/>
              </a:rPr>
              <a:t>-</a:t>
            </a:r>
            <a:r>
              <a:rPr dirty="0" sz="3200">
                <a:solidFill>
                  <a:srgbClr val="9E7B09"/>
                </a:solidFill>
                <a:latin typeface="Arial"/>
                <a:cs typeface="Arial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표본분산</a:t>
            </a:r>
            <a:r>
              <a:rPr dirty="0" sz="3200" spc="-19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dirty="0" sz="3200" spc="75">
                <a:solidFill>
                  <a:srgbClr val="585858"/>
                </a:solidFill>
                <a:latin typeface="Cambria Math"/>
                <a:cs typeface="Cambria Math"/>
              </a:rPr>
              <a:t>𝑆</a:t>
            </a:r>
            <a:r>
              <a:rPr dirty="0" baseline="28368" sz="3525" spc="112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223130" y="4051808"/>
            <a:ext cx="585470" cy="26034"/>
          </a:xfrm>
          <a:custGeom>
            <a:avLst/>
            <a:gdLst/>
            <a:ahLst/>
            <a:cxnLst/>
            <a:rect l="l" t="t" r="r" b="b"/>
            <a:pathLst>
              <a:path w="585470" h="26035">
                <a:moveTo>
                  <a:pt x="585215" y="0"/>
                </a:moveTo>
                <a:lnTo>
                  <a:pt x="0" y="0"/>
                </a:lnTo>
                <a:lnTo>
                  <a:pt x="0" y="25907"/>
                </a:lnTo>
                <a:lnTo>
                  <a:pt x="585215" y="25907"/>
                </a:lnTo>
                <a:lnTo>
                  <a:pt x="585215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4223639" y="3547999"/>
            <a:ext cx="598170" cy="909319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algn="ctr" marR="6350">
              <a:lnSpc>
                <a:spcPct val="100000"/>
              </a:lnSpc>
              <a:spcBef>
                <a:spcPts val="760"/>
              </a:spcBef>
            </a:pPr>
            <a:r>
              <a:rPr dirty="0" sz="2350" spc="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350">
              <a:latin typeface="Cambria Math"/>
              <a:cs typeface="Cambria Math"/>
            </a:endParaRPr>
          </a:p>
          <a:p>
            <a:pPr algn="ctr" marR="5080">
              <a:lnSpc>
                <a:spcPct val="100000"/>
              </a:lnSpc>
              <a:spcBef>
                <a:spcPts val="660"/>
              </a:spcBef>
            </a:pPr>
            <a:r>
              <a:rPr dirty="0" sz="2350" spc="30">
                <a:solidFill>
                  <a:srgbClr val="585858"/>
                </a:solidFill>
                <a:latin typeface="Cambria Math"/>
                <a:cs typeface="Cambria Math"/>
              </a:rPr>
              <a:t>𝑛−1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164201" y="3971671"/>
            <a:ext cx="51562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850765" y="3595242"/>
            <a:ext cx="54483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20833" sz="4800" spc="405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dirty="0" sz="2350" spc="27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700648" y="3876040"/>
            <a:ext cx="1398905" cy="377190"/>
          </a:xfrm>
          <a:custGeom>
            <a:avLst/>
            <a:gdLst/>
            <a:ahLst/>
            <a:cxnLst/>
            <a:rect l="l" t="t" r="r" b="b"/>
            <a:pathLst>
              <a:path w="1398904" h="377189">
                <a:moveTo>
                  <a:pt x="1278635" y="0"/>
                </a:moveTo>
                <a:lnTo>
                  <a:pt x="1273302" y="15240"/>
                </a:lnTo>
                <a:lnTo>
                  <a:pt x="1295112" y="24691"/>
                </a:lnTo>
                <a:lnTo>
                  <a:pt x="1313862" y="37798"/>
                </a:lnTo>
                <a:lnTo>
                  <a:pt x="1342135" y="74930"/>
                </a:lnTo>
                <a:lnTo>
                  <a:pt x="1358884" y="125031"/>
                </a:lnTo>
                <a:lnTo>
                  <a:pt x="1364487" y="186562"/>
                </a:lnTo>
                <a:lnTo>
                  <a:pt x="1363085" y="219803"/>
                </a:lnTo>
                <a:lnTo>
                  <a:pt x="1351897" y="277092"/>
                </a:lnTo>
                <a:lnTo>
                  <a:pt x="1329441" y="321831"/>
                </a:lnTo>
                <a:lnTo>
                  <a:pt x="1295290" y="352069"/>
                </a:lnTo>
                <a:lnTo>
                  <a:pt x="1273809" y="361569"/>
                </a:lnTo>
                <a:lnTo>
                  <a:pt x="1278635" y="376809"/>
                </a:lnTo>
                <a:lnTo>
                  <a:pt x="1330023" y="352726"/>
                </a:lnTo>
                <a:lnTo>
                  <a:pt x="1367790" y="311023"/>
                </a:lnTo>
                <a:lnTo>
                  <a:pt x="1391046" y="255079"/>
                </a:lnTo>
                <a:lnTo>
                  <a:pt x="1398777" y="188468"/>
                </a:lnTo>
                <a:lnTo>
                  <a:pt x="1396845" y="153943"/>
                </a:lnTo>
                <a:lnTo>
                  <a:pt x="1381311" y="92706"/>
                </a:lnTo>
                <a:lnTo>
                  <a:pt x="1350448" y="42844"/>
                </a:lnTo>
                <a:lnTo>
                  <a:pt x="1305923" y="9836"/>
                </a:lnTo>
                <a:lnTo>
                  <a:pt x="1278635" y="0"/>
                </a:lnTo>
                <a:close/>
              </a:path>
              <a:path w="1398904" h="377189">
                <a:moveTo>
                  <a:pt x="120141" y="0"/>
                </a:moveTo>
                <a:lnTo>
                  <a:pt x="68913" y="24114"/>
                </a:lnTo>
                <a:lnTo>
                  <a:pt x="31114" y="66040"/>
                </a:lnTo>
                <a:lnTo>
                  <a:pt x="7747" y="122015"/>
                </a:lnTo>
                <a:lnTo>
                  <a:pt x="0" y="188468"/>
                </a:lnTo>
                <a:lnTo>
                  <a:pt x="1930" y="223119"/>
                </a:lnTo>
                <a:lnTo>
                  <a:pt x="17412" y="284372"/>
                </a:lnTo>
                <a:lnTo>
                  <a:pt x="48150" y="334071"/>
                </a:lnTo>
                <a:lnTo>
                  <a:pt x="92763" y="366976"/>
                </a:lnTo>
                <a:lnTo>
                  <a:pt x="120141" y="376809"/>
                </a:lnTo>
                <a:lnTo>
                  <a:pt x="124967" y="361569"/>
                </a:lnTo>
                <a:lnTo>
                  <a:pt x="103487" y="352069"/>
                </a:lnTo>
                <a:lnTo>
                  <a:pt x="84947" y="338820"/>
                </a:lnTo>
                <a:lnTo>
                  <a:pt x="56641" y="301117"/>
                </a:lnTo>
                <a:lnTo>
                  <a:pt x="39893" y="249983"/>
                </a:lnTo>
                <a:lnTo>
                  <a:pt x="34289" y="186562"/>
                </a:lnTo>
                <a:lnTo>
                  <a:pt x="35692" y="154368"/>
                </a:lnTo>
                <a:lnTo>
                  <a:pt x="46880" y="98552"/>
                </a:lnTo>
                <a:lnTo>
                  <a:pt x="69361" y="54548"/>
                </a:lnTo>
                <a:lnTo>
                  <a:pt x="103755" y="24691"/>
                </a:lnTo>
                <a:lnTo>
                  <a:pt x="125475" y="15240"/>
                </a:lnTo>
                <a:lnTo>
                  <a:pt x="12014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5809360" y="3761359"/>
            <a:ext cx="153733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327150" algn="l"/>
              </a:tabLst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15366" sz="3525" spc="547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3200" spc="-4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136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10416" sz="4800" spc="-1575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baseline="10416" sz="4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28368" sz="3525">
              <a:latin typeface="Cambria Math"/>
              <a:cs typeface="Cambria Math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93952" y="5102733"/>
            <a:ext cx="366839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56565" algn="l"/>
              </a:tabLst>
            </a:pPr>
            <a:r>
              <a:rPr dirty="0" sz="3200" spc="-50">
                <a:solidFill>
                  <a:srgbClr val="9E7B09"/>
                </a:solidFill>
                <a:latin typeface="Arial"/>
                <a:cs typeface="Arial"/>
              </a:rPr>
              <a:t>-</a:t>
            </a:r>
            <a:r>
              <a:rPr dirty="0" sz="3200">
                <a:solidFill>
                  <a:srgbClr val="9E7B09"/>
                </a:solidFill>
                <a:latin typeface="Arial"/>
                <a:cs typeface="Arial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표본표준편차</a:t>
            </a:r>
            <a:r>
              <a:rPr dirty="0" sz="3200" spc="-200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𝑆</a:t>
            </a:r>
            <a:r>
              <a:rPr dirty="0" sz="3200" spc="254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4768088" y="4932171"/>
            <a:ext cx="3397885" cy="908050"/>
          </a:xfrm>
          <a:custGeom>
            <a:avLst/>
            <a:gdLst/>
            <a:ahLst/>
            <a:cxnLst/>
            <a:rect l="l" t="t" r="r" b="b"/>
            <a:pathLst>
              <a:path w="3397884" h="908050">
                <a:moveTo>
                  <a:pt x="883018" y="460756"/>
                </a:moveTo>
                <a:lnTo>
                  <a:pt x="297815" y="460756"/>
                </a:lnTo>
                <a:lnTo>
                  <a:pt x="297815" y="486664"/>
                </a:lnTo>
                <a:lnTo>
                  <a:pt x="883018" y="486664"/>
                </a:lnTo>
                <a:lnTo>
                  <a:pt x="883018" y="460756"/>
                </a:lnTo>
                <a:close/>
              </a:path>
              <a:path w="3397884" h="908050">
                <a:moveTo>
                  <a:pt x="3397631" y="508"/>
                </a:moveTo>
                <a:lnTo>
                  <a:pt x="313309" y="508"/>
                </a:lnTo>
                <a:lnTo>
                  <a:pt x="313309" y="0"/>
                </a:lnTo>
                <a:lnTo>
                  <a:pt x="251333" y="0"/>
                </a:lnTo>
                <a:lnTo>
                  <a:pt x="168656" y="835444"/>
                </a:lnTo>
                <a:lnTo>
                  <a:pt x="68961" y="650875"/>
                </a:lnTo>
                <a:lnTo>
                  <a:pt x="0" y="687222"/>
                </a:lnTo>
                <a:lnTo>
                  <a:pt x="7747" y="701332"/>
                </a:lnTo>
                <a:lnTo>
                  <a:pt x="44069" y="682256"/>
                </a:lnTo>
                <a:lnTo>
                  <a:pt x="166624" y="907567"/>
                </a:lnTo>
                <a:lnTo>
                  <a:pt x="185166" y="907567"/>
                </a:lnTo>
                <a:lnTo>
                  <a:pt x="273558" y="26416"/>
                </a:lnTo>
                <a:lnTo>
                  <a:pt x="3397631" y="26416"/>
                </a:lnTo>
                <a:lnTo>
                  <a:pt x="3397631" y="50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5066665" y="4889347"/>
            <a:ext cx="599440" cy="90995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algn="ctr" marR="7620">
              <a:lnSpc>
                <a:spcPct val="100000"/>
              </a:lnSpc>
              <a:spcBef>
                <a:spcPts val="760"/>
              </a:spcBef>
            </a:pPr>
            <a:r>
              <a:rPr dirty="0" sz="2350" spc="5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350">
              <a:latin typeface="Cambria Math"/>
              <a:cs typeface="Cambria Math"/>
            </a:endParaRPr>
          </a:p>
          <a:p>
            <a:pPr algn="ctr" marR="5080">
              <a:lnSpc>
                <a:spcPct val="100000"/>
              </a:lnSpc>
              <a:spcBef>
                <a:spcPts val="660"/>
              </a:spcBef>
            </a:pPr>
            <a:r>
              <a:rPr dirty="0" sz="2350" spc="35">
                <a:solidFill>
                  <a:srgbClr val="585858"/>
                </a:solidFill>
                <a:latin typeface="Cambria Math"/>
                <a:cs typeface="Cambria Math"/>
              </a:rPr>
              <a:t>𝑛−1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006972" y="5326786"/>
            <a:ext cx="51689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350" spc="-25">
                <a:solidFill>
                  <a:srgbClr val="585858"/>
                </a:solidFill>
                <a:latin typeface="Cambria Math"/>
                <a:cs typeface="Cambria Math"/>
              </a:rPr>
              <a:t>𝑖=1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693536" y="4947284"/>
            <a:ext cx="54483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19097" sz="4800" spc="405">
                <a:solidFill>
                  <a:srgbClr val="585858"/>
                </a:solidFill>
                <a:latin typeface="Cambria Math"/>
                <a:cs typeface="Cambria Math"/>
              </a:rPr>
              <a:t>σ</a:t>
            </a:r>
            <a:r>
              <a:rPr dirty="0" sz="2350" spc="27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350">
              <a:latin typeface="Cambria Math"/>
              <a:cs typeface="Cambria Math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6544944" y="5217159"/>
            <a:ext cx="1398905" cy="377190"/>
          </a:xfrm>
          <a:custGeom>
            <a:avLst/>
            <a:gdLst/>
            <a:ahLst/>
            <a:cxnLst/>
            <a:rect l="l" t="t" r="r" b="b"/>
            <a:pathLst>
              <a:path w="1398904" h="377189">
                <a:moveTo>
                  <a:pt x="1278635" y="0"/>
                </a:moveTo>
                <a:lnTo>
                  <a:pt x="1273302" y="15239"/>
                </a:lnTo>
                <a:lnTo>
                  <a:pt x="1295112" y="24691"/>
                </a:lnTo>
                <a:lnTo>
                  <a:pt x="1313862" y="37798"/>
                </a:lnTo>
                <a:lnTo>
                  <a:pt x="1342135" y="74929"/>
                </a:lnTo>
                <a:lnTo>
                  <a:pt x="1358884" y="125031"/>
                </a:lnTo>
                <a:lnTo>
                  <a:pt x="1364487" y="186562"/>
                </a:lnTo>
                <a:lnTo>
                  <a:pt x="1363085" y="219803"/>
                </a:lnTo>
                <a:lnTo>
                  <a:pt x="1351897" y="277092"/>
                </a:lnTo>
                <a:lnTo>
                  <a:pt x="1329441" y="321831"/>
                </a:lnTo>
                <a:lnTo>
                  <a:pt x="1295290" y="352069"/>
                </a:lnTo>
                <a:lnTo>
                  <a:pt x="1273809" y="361568"/>
                </a:lnTo>
                <a:lnTo>
                  <a:pt x="1278635" y="376859"/>
                </a:lnTo>
                <a:lnTo>
                  <a:pt x="1330023" y="352732"/>
                </a:lnTo>
                <a:lnTo>
                  <a:pt x="1367789" y="311022"/>
                </a:lnTo>
                <a:lnTo>
                  <a:pt x="1391046" y="255079"/>
                </a:lnTo>
                <a:lnTo>
                  <a:pt x="1398777" y="188467"/>
                </a:lnTo>
                <a:lnTo>
                  <a:pt x="1396845" y="153943"/>
                </a:lnTo>
                <a:lnTo>
                  <a:pt x="1381311" y="92706"/>
                </a:lnTo>
                <a:lnTo>
                  <a:pt x="1350448" y="42844"/>
                </a:lnTo>
                <a:lnTo>
                  <a:pt x="1305923" y="9836"/>
                </a:lnTo>
                <a:lnTo>
                  <a:pt x="1278635" y="0"/>
                </a:lnTo>
                <a:close/>
              </a:path>
              <a:path w="1398904" h="377189">
                <a:moveTo>
                  <a:pt x="120141" y="0"/>
                </a:moveTo>
                <a:lnTo>
                  <a:pt x="68913" y="24114"/>
                </a:lnTo>
                <a:lnTo>
                  <a:pt x="31114" y="66039"/>
                </a:lnTo>
                <a:lnTo>
                  <a:pt x="7746" y="122015"/>
                </a:lnTo>
                <a:lnTo>
                  <a:pt x="0" y="188467"/>
                </a:lnTo>
                <a:lnTo>
                  <a:pt x="1930" y="223119"/>
                </a:lnTo>
                <a:lnTo>
                  <a:pt x="17412" y="284372"/>
                </a:lnTo>
                <a:lnTo>
                  <a:pt x="48150" y="334072"/>
                </a:lnTo>
                <a:lnTo>
                  <a:pt x="92763" y="366997"/>
                </a:lnTo>
                <a:lnTo>
                  <a:pt x="120141" y="376859"/>
                </a:lnTo>
                <a:lnTo>
                  <a:pt x="124968" y="361568"/>
                </a:lnTo>
                <a:lnTo>
                  <a:pt x="103487" y="352069"/>
                </a:lnTo>
                <a:lnTo>
                  <a:pt x="84947" y="338820"/>
                </a:lnTo>
                <a:lnTo>
                  <a:pt x="56641" y="301116"/>
                </a:lnTo>
                <a:lnTo>
                  <a:pt x="39893" y="249983"/>
                </a:lnTo>
                <a:lnTo>
                  <a:pt x="34289" y="186562"/>
                </a:lnTo>
                <a:lnTo>
                  <a:pt x="35692" y="154368"/>
                </a:lnTo>
                <a:lnTo>
                  <a:pt x="46880" y="98551"/>
                </a:lnTo>
                <a:lnTo>
                  <a:pt x="69361" y="54548"/>
                </a:lnTo>
                <a:lnTo>
                  <a:pt x="103755" y="24691"/>
                </a:lnTo>
                <a:lnTo>
                  <a:pt x="125475" y="15239"/>
                </a:lnTo>
                <a:lnTo>
                  <a:pt x="12014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6653656" y="5102733"/>
            <a:ext cx="153733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327150" algn="l"/>
              </a:tabLst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𝑖</a:t>
            </a:r>
            <a:r>
              <a:rPr dirty="0" baseline="-15366" sz="3525" spc="532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dirty="0" sz="3200" spc="-3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1365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10416" sz="4800" spc="-1575">
                <a:solidFill>
                  <a:srgbClr val="585858"/>
                </a:solidFill>
                <a:latin typeface="Cambria Math"/>
                <a:cs typeface="Cambria Math"/>
              </a:rPr>
              <a:t>ത</a:t>
            </a:r>
            <a:r>
              <a:rPr dirty="0" baseline="10416" sz="48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baseline="22458" sz="3525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baseline="22458" sz="3525">
              <a:latin typeface="Cambria Math"/>
              <a:cs typeface="Cambria Math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926573" y="199771"/>
            <a:ext cx="185610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05">
                <a:solidFill>
                  <a:srgbClr val="684107"/>
                </a:solidFill>
                <a:latin typeface="Gulim"/>
                <a:cs typeface="Gulim"/>
              </a:rPr>
              <a:t>표본분포의정의</a:t>
            </a:r>
            <a:endParaRPr sz="2500">
              <a:latin typeface="Gulim"/>
              <a:cs typeface="Gulim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373379" y="1488947"/>
            <a:ext cx="8944610" cy="4577080"/>
          </a:xfrm>
          <a:custGeom>
            <a:avLst/>
            <a:gdLst/>
            <a:ahLst/>
            <a:cxnLst/>
            <a:rect l="l" t="t" r="r" b="b"/>
            <a:pathLst>
              <a:path w="8944610" h="4577080">
                <a:moveTo>
                  <a:pt x="0" y="4576572"/>
                </a:moveTo>
                <a:lnTo>
                  <a:pt x="8944356" y="4576572"/>
                </a:lnTo>
                <a:lnTo>
                  <a:pt x="8944356" y="0"/>
                </a:lnTo>
                <a:lnTo>
                  <a:pt x="0" y="0"/>
                </a:lnTo>
                <a:lnTo>
                  <a:pt x="0" y="4576572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15102" y="1196466"/>
            <a:ext cx="11950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0">
                <a:solidFill>
                  <a:srgbClr val="FFFFFF"/>
                </a:solidFill>
                <a:latin typeface="Gulim"/>
                <a:cs typeface="Gulim"/>
              </a:rPr>
              <a:t>표본분포</a:t>
            </a:r>
            <a:r>
              <a:rPr dirty="0" sz="2000" spc="-45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dirty="0" sz="2000" spc="-145">
                <a:solidFill>
                  <a:srgbClr val="FFFFFF"/>
                </a:solidFill>
                <a:latin typeface="Gulim"/>
                <a:cs typeface="Gulim"/>
              </a:rPr>
              <a:t>(1)</a:t>
            </a:r>
            <a:endParaRPr sz="2000">
              <a:latin typeface="Gulim"/>
              <a:cs typeface="Guli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1691005" algn="l"/>
              </a:tabLst>
            </a:pPr>
            <a:r>
              <a:rPr dirty="0" spc="-50"/>
              <a:t>[</a:t>
            </a:r>
            <a:r>
              <a:rPr dirty="0"/>
              <a:t>	</a:t>
            </a:r>
            <a:r>
              <a:rPr dirty="0" spc="-50"/>
              <a:t>]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630926" y="418211"/>
            <a:ext cx="1373505" cy="673735"/>
            <a:chOff x="5630926" y="418211"/>
            <a:chExt cx="1373505" cy="6737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679703" cy="6736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032" y="418211"/>
              <a:ext cx="1033271" cy="673608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8777" y="3665220"/>
            <a:ext cx="2354961" cy="61874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3215639" y="3491484"/>
            <a:ext cx="969010" cy="969010"/>
            <a:chOff x="3215639" y="3491484"/>
            <a:chExt cx="969010" cy="96901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2403" y="3508248"/>
              <a:ext cx="951738" cy="95173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5639" y="3491484"/>
              <a:ext cx="950976" cy="95097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7546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2" name="object 12" descr="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 h="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833" y="659637"/>
              <a:ext cx="1805940" cy="4632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978" y="659637"/>
              <a:ext cx="1445133" cy="463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083564" cy="463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 h="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1452" y="149352"/>
              <a:ext cx="526542" cy="54635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317735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1719199" y="1891029"/>
            <a:ext cx="5735320" cy="2573020"/>
          </a:xfrm>
          <a:custGeom>
            <a:avLst/>
            <a:gdLst/>
            <a:ahLst/>
            <a:cxnLst/>
            <a:rect l="l" t="t" r="r" b="b"/>
            <a:pathLst>
              <a:path w="5735320" h="2573020">
                <a:moveTo>
                  <a:pt x="125476" y="1478280"/>
                </a:moveTo>
                <a:lnTo>
                  <a:pt x="120142" y="1463040"/>
                </a:lnTo>
                <a:lnTo>
                  <a:pt x="92798" y="1472895"/>
                </a:lnTo>
                <a:lnTo>
                  <a:pt x="68846" y="1487208"/>
                </a:lnTo>
                <a:lnTo>
                  <a:pt x="30988" y="1529080"/>
                </a:lnTo>
                <a:lnTo>
                  <a:pt x="7721" y="1585125"/>
                </a:lnTo>
                <a:lnTo>
                  <a:pt x="0" y="1651635"/>
                </a:lnTo>
                <a:lnTo>
                  <a:pt x="1930" y="1686242"/>
                </a:lnTo>
                <a:lnTo>
                  <a:pt x="17411" y="1747469"/>
                </a:lnTo>
                <a:lnTo>
                  <a:pt x="48133" y="1797177"/>
                </a:lnTo>
                <a:lnTo>
                  <a:pt x="92710" y="1830095"/>
                </a:lnTo>
                <a:lnTo>
                  <a:pt x="120142" y="1839976"/>
                </a:lnTo>
                <a:lnTo>
                  <a:pt x="124968" y="1824609"/>
                </a:lnTo>
                <a:lnTo>
                  <a:pt x="103479" y="1815122"/>
                </a:lnTo>
                <a:lnTo>
                  <a:pt x="84937" y="1801876"/>
                </a:lnTo>
                <a:lnTo>
                  <a:pt x="56642" y="1764284"/>
                </a:lnTo>
                <a:lnTo>
                  <a:pt x="39890" y="1713052"/>
                </a:lnTo>
                <a:lnTo>
                  <a:pt x="34290" y="1649615"/>
                </a:lnTo>
                <a:lnTo>
                  <a:pt x="35687" y="1617484"/>
                </a:lnTo>
                <a:lnTo>
                  <a:pt x="46875" y="1561719"/>
                </a:lnTo>
                <a:lnTo>
                  <a:pt x="69354" y="1517726"/>
                </a:lnTo>
                <a:lnTo>
                  <a:pt x="103746" y="1487805"/>
                </a:lnTo>
                <a:lnTo>
                  <a:pt x="125476" y="1478280"/>
                </a:lnTo>
                <a:close/>
              </a:path>
              <a:path w="5735320" h="2573020">
                <a:moveTo>
                  <a:pt x="501142" y="1651635"/>
                </a:moveTo>
                <a:lnTo>
                  <a:pt x="493395" y="1585125"/>
                </a:lnTo>
                <a:lnTo>
                  <a:pt x="470027" y="1529080"/>
                </a:lnTo>
                <a:lnTo>
                  <a:pt x="432219" y="1487208"/>
                </a:lnTo>
                <a:lnTo>
                  <a:pt x="381000" y="1463040"/>
                </a:lnTo>
                <a:lnTo>
                  <a:pt x="375539" y="1478280"/>
                </a:lnTo>
                <a:lnTo>
                  <a:pt x="397344" y="1487805"/>
                </a:lnTo>
                <a:lnTo>
                  <a:pt x="416115" y="1500949"/>
                </a:lnTo>
                <a:lnTo>
                  <a:pt x="444500" y="1538097"/>
                </a:lnTo>
                <a:lnTo>
                  <a:pt x="461175" y="1588185"/>
                </a:lnTo>
                <a:lnTo>
                  <a:pt x="466725" y="1649615"/>
                </a:lnTo>
                <a:lnTo>
                  <a:pt x="465328" y="1682851"/>
                </a:lnTo>
                <a:lnTo>
                  <a:pt x="454177" y="1740192"/>
                </a:lnTo>
                <a:lnTo>
                  <a:pt x="431749" y="1784934"/>
                </a:lnTo>
                <a:lnTo>
                  <a:pt x="397649" y="1815122"/>
                </a:lnTo>
                <a:lnTo>
                  <a:pt x="376174" y="1824609"/>
                </a:lnTo>
                <a:lnTo>
                  <a:pt x="381000" y="1839976"/>
                </a:lnTo>
                <a:lnTo>
                  <a:pt x="432333" y="1815833"/>
                </a:lnTo>
                <a:lnTo>
                  <a:pt x="470154" y="1774063"/>
                </a:lnTo>
                <a:lnTo>
                  <a:pt x="493407" y="1718183"/>
                </a:lnTo>
                <a:lnTo>
                  <a:pt x="499198" y="1686242"/>
                </a:lnTo>
                <a:lnTo>
                  <a:pt x="501142" y="1651635"/>
                </a:lnTo>
                <a:close/>
              </a:path>
              <a:path w="5735320" h="2573020">
                <a:moveTo>
                  <a:pt x="597916" y="15240"/>
                </a:moveTo>
                <a:lnTo>
                  <a:pt x="592582" y="0"/>
                </a:lnTo>
                <a:lnTo>
                  <a:pt x="565238" y="9855"/>
                </a:lnTo>
                <a:lnTo>
                  <a:pt x="541286" y="24168"/>
                </a:lnTo>
                <a:lnTo>
                  <a:pt x="503428" y="66040"/>
                </a:lnTo>
                <a:lnTo>
                  <a:pt x="480161" y="122085"/>
                </a:lnTo>
                <a:lnTo>
                  <a:pt x="472440" y="188595"/>
                </a:lnTo>
                <a:lnTo>
                  <a:pt x="474370" y="223202"/>
                </a:lnTo>
                <a:lnTo>
                  <a:pt x="489851" y="284429"/>
                </a:lnTo>
                <a:lnTo>
                  <a:pt x="520560" y="334137"/>
                </a:lnTo>
                <a:lnTo>
                  <a:pt x="565150" y="367055"/>
                </a:lnTo>
                <a:lnTo>
                  <a:pt x="592582" y="376936"/>
                </a:lnTo>
                <a:lnTo>
                  <a:pt x="597408" y="361569"/>
                </a:lnTo>
                <a:lnTo>
                  <a:pt x="575919" y="352082"/>
                </a:lnTo>
                <a:lnTo>
                  <a:pt x="557377" y="338836"/>
                </a:lnTo>
                <a:lnTo>
                  <a:pt x="529082" y="301244"/>
                </a:lnTo>
                <a:lnTo>
                  <a:pt x="512330" y="249999"/>
                </a:lnTo>
                <a:lnTo>
                  <a:pt x="506730" y="186563"/>
                </a:lnTo>
                <a:lnTo>
                  <a:pt x="508127" y="154444"/>
                </a:lnTo>
                <a:lnTo>
                  <a:pt x="519315" y="98679"/>
                </a:lnTo>
                <a:lnTo>
                  <a:pt x="541794" y="54673"/>
                </a:lnTo>
                <a:lnTo>
                  <a:pt x="576186" y="24765"/>
                </a:lnTo>
                <a:lnTo>
                  <a:pt x="597916" y="15240"/>
                </a:lnTo>
                <a:close/>
              </a:path>
              <a:path w="5735320" h="2573020">
                <a:moveTo>
                  <a:pt x="1011682" y="188595"/>
                </a:moveTo>
                <a:lnTo>
                  <a:pt x="1003935" y="122085"/>
                </a:lnTo>
                <a:lnTo>
                  <a:pt x="980567" y="66040"/>
                </a:lnTo>
                <a:lnTo>
                  <a:pt x="942759" y="24168"/>
                </a:lnTo>
                <a:lnTo>
                  <a:pt x="891540" y="0"/>
                </a:lnTo>
                <a:lnTo>
                  <a:pt x="886079" y="15240"/>
                </a:lnTo>
                <a:lnTo>
                  <a:pt x="907884" y="24765"/>
                </a:lnTo>
                <a:lnTo>
                  <a:pt x="926642" y="37922"/>
                </a:lnTo>
                <a:lnTo>
                  <a:pt x="955040" y="75057"/>
                </a:lnTo>
                <a:lnTo>
                  <a:pt x="971715" y="125145"/>
                </a:lnTo>
                <a:lnTo>
                  <a:pt x="977265" y="186563"/>
                </a:lnTo>
                <a:lnTo>
                  <a:pt x="975868" y="219811"/>
                </a:lnTo>
                <a:lnTo>
                  <a:pt x="964717" y="277152"/>
                </a:lnTo>
                <a:lnTo>
                  <a:pt x="942289" y="321894"/>
                </a:lnTo>
                <a:lnTo>
                  <a:pt x="908189" y="352082"/>
                </a:lnTo>
                <a:lnTo>
                  <a:pt x="886714" y="361569"/>
                </a:lnTo>
                <a:lnTo>
                  <a:pt x="891540" y="376936"/>
                </a:lnTo>
                <a:lnTo>
                  <a:pt x="942873" y="352793"/>
                </a:lnTo>
                <a:lnTo>
                  <a:pt x="980694" y="311023"/>
                </a:lnTo>
                <a:lnTo>
                  <a:pt x="1003947" y="255143"/>
                </a:lnTo>
                <a:lnTo>
                  <a:pt x="1009738" y="223202"/>
                </a:lnTo>
                <a:lnTo>
                  <a:pt x="1011682" y="188595"/>
                </a:lnTo>
                <a:close/>
              </a:path>
              <a:path w="5735320" h="2573020">
                <a:moveTo>
                  <a:pt x="1489456" y="1478280"/>
                </a:moveTo>
                <a:lnTo>
                  <a:pt x="1484122" y="1463040"/>
                </a:lnTo>
                <a:lnTo>
                  <a:pt x="1456778" y="1472895"/>
                </a:lnTo>
                <a:lnTo>
                  <a:pt x="1432826" y="1487208"/>
                </a:lnTo>
                <a:lnTo>
                  <a:pt x="1394968" y="1529080"/>
                </a:lnTo>
                <a:lnTo>
                  <a:pt x="1371701" y="1585125"/>
                </a:lnTo>
                <a:lnTo>
                  <a:pt x="1363980" y="1651635"/>
                </a:lnTo>
                <a:lnTo>
                  <a:pt x="1365910" y="1686242"/>
                </a:lnTo>
                <a:lnTo>
                  <a:pt x="1381391" y="1747469"/>
                </a:lnTo>
                <a:lnTo>
                  <a:pt x="1412113" y="1797177"/>
                </a:lnTo>
                <a:lnTo>
                  <a:pt x="1456690" y="1830095"/>
                </a:lnTo>
                <a:lnTo>
                  <a:pt x="1484122" y="1839976"/>
                </a:lnTo>
                <a:lnTo>
                  <a:pt x="1488948" y="1824609"/>
                </a:lnTo>
                <a:lnTo>
                  <a:pt x="1467459" y="1815122"/>
                </a:lnTo>
                <a:lnTo>
                  <a:pt x="1448917" y="1801876"/>
                </a:lnTo>
                <a:lnTo>
                  <a:pt x="1420622" y="1764284"/>
                </a:lnTo>
                <a:lnTo>
                  <a:pt x="1403870" y="1713052"/>
                </a:lnTo>
                <a:lnTo>
                  <a:pt x="1398270" y="1649615"/>
                </a:lnTo>
                <a:lnTo>
                  <a:pt x="1399667" y="1617484"/>
                </a:lnTo>
                <a:lnTo>
                  <a:pt x="1410855" y="1561719"/>
                </a:lnTo>
                <a:lnTo>
                  <a:pt x="1433334" y="1517726"/>
                </a:lnTo>
                <a:lnTo>
                  <a:pt x="1467726" y="1487805"/>
                </a:lnTo>
                <a:lnTo>
                  <a:pt x="1489456" y="1478280"/>
                </a:lnTo>
                <a:close/>
              </a:path>
              <a:path w="5735320" h="2573020">
                <a:moveTo>
                  <a:pt x="1541272" y="2193290"/>
                </a:moveTo>
                <a:lnTo>
                  <a:pt x="1452753" y="2193290"/>
                </a:lnTo>
                <a:lnTo>
                  <a:pt x="1452753" y="2208530"/>
                </a:lnTo>
                <a:lnTo>
                  <a:pt x="1452753" y="2557780"/>
                </a:lnTo>
                <a:lnTo>
                  <a:pt x="1452753" y="2573020"/>
                </a:lnTo>
                <a:lnTo>
                  <a:pt x="1541272" y="2573020"/>
                </a:lnTo>
                <a:lnTo>
                  <a:pt x="1541272" y="2557780"/>
                </a:lnTo>
                <a:lnTo>
                  <a:pt x="1485646" y="2557780"/>
                </a:lnTo>
                <a:lnTo>
                  <a:pt x="1485646" y="2208530"/>
                </a:lnTo>
                <a:lnTo>
                  <a:pt x="1541272" y="2208530"/>
                </a:lnTo>
                <a:lnTo>
                  <a:pt x="1541272" y="2193290"/>
                </a:lnTo>
                <a:close/>
              </a:path>
              <a:path w="5735320" h="2573020">
                <a:moveTo>
                  <a:pt x="1789684" y="15240"/>
                </a:moveTo>
                <a:lnTo>
                  <a:pt x="1784350" y="0"/>
                </a:lnTo>
                <a:lnTo>
                  <a:pt x="1757006" y="9855"/>
                </a:lnTo>
                <a:lnTo>
                  <a:pt x="1733054" y="24168"/>
                </a:lnTo>
                <a:lnTo>
                  <a:pt x="1695196" y="66040"/>
                </a:lnTo>
                <a:lnTo>
                  <a:pt x="1671929" y="122085"/>
                </a:lnTo>
                <a:lnTo>
                  <a:pt x="1664208" y="188595"/>
                </a:lnTo>
                <a:lnTo>
                  <a:pt x="1666138" y="223202"/>
                </a:lnTo>
                <a:lnTo>
                  <a:pt x="1681619" y="284429"/>
                </a:lnTo>
                <a:lnTo>
                  <a:pt x="1712341" y="334137"/>
                </a:lnTo>
                <a:lnTo>
                  <a:pt x="1756918" y="367055"/>
                </a:lnTo>
                <a:lnTo>
                  <a:pt x="1784350" y="376936"/>
                </a:lnTo>
                <a:lnTo>
                  <a:pt x="1789176" y="361569"/>
                </a:lnTo>
                <a:lnTo>
                  <a:pt x="1767687" y="352082"/>
                </a:lnTo>
                <a:lnTo>
                  <a:pt x="1749145" y="338836"/>
                </a:lnTo>
                <a:lnTo>
                  <a:pt x="1720850" y="301244"/>
                </a:lnTo>
                <a:lnTo>
                  <a:pt x="1704098" y="249999"/>
                </a:lnTo>
                <a:lnTo>
                  <a:pt x="1698498" y="186563"/>
                </a:lnTo>
                <a:lnTo>
                  <a:pt x="1699895" y="154444"/>
                </a:lnTo>
                <a:lnTo>
                  <a:pt x="1711083" y="98679"/>
                </a:lnTo>
                <a:lnTo>
                  <a:pt x="1733562" y="54673"/>
                </a:lnTo>
                <a:lnTo>
                  <a:pt x="1767954" y="24765"/>
                </a:lnTo>
                <a:lnTo>
                  <a:pt x="1789684" y="15240"/>
                </a:lnTo>
                <a:close/>
              </a:path>
              <a:path w="5735320" h="2573020">
                <a:moveTo>
                  <a:pt x="2203450" y="188595"/>
                </a:moveTo>
                <a:lnTo>
                  <a:pt x="2195703" y="122085"/>
                </a:lnTo>
                <a:lnTo>
                  <a:pt x="2172335" y="66040"/>
                </a:lnTo>
                <a:lnTo>
                  <a:pt x="2134527" y="24168"/>
                </a:lnTo>
                <a:lnTo>
                  <a:pt x="2083308" y="0"/>
                </a:lnTo>
                <a:lnTo>
                  <a:pt x="2077847" y="15240"/>
                </a:lnTo>
                <a:lnTo>
                  <a:pt x="2099652" y="24765"/>
                </a:lnTo>
                <a:lnTo>
                  <a:pt x="2118423" y="37922"/>
                </a:lnTo>
                <a:lnTo>
                  <a:pt x="2146808" y="75057"/>
                </a:lnTo>
                <a:lnTo>
                  <a:pt x="2163483" y="125145"/>
                </a:lnTo>
                <a:lnTo>
                  <a:pt x="2169033" y="186563"/>
                </a:lnTo>
                <a:lnTo>
                  <a:pt x="2167636" y="219811"/>
                </a:lnTo>
                <a:lnTo>
                  <a:pt x="2156485" y="277152"/>
                </a:lnTo>
                <a:lnTo>
                  <a:pt x="2134057" y="321894"/>
                </a:lnTo>
                <a:lnTo>
                  <a:pt x="2099957" y="352082"/>
                </a:lnTo>
                <a:lnTo>
                  <a:pt x="2078482" y="361569"/>
                </a:lnTo>
                <a:lnTo>
                  <a:pt x="2083308" y="376936"/>
                </a:lnTo>
                <a:lnTo>
                  <a:pt x="2134641" y="352793"/>
                </a:lnTo>
                <a:lnTo>
                  <a:pt x="2172462" y="311023"/>
                </a:lnTo>
                <a:lnTo>
                  <a:pt x="2195715" y="255143"/>
                </a:lnTo>
                <a:lnTo>
                  <a:pt x="2201507" y="223202"/>
                </a:lnTo>
                <a:lnTo>
                  <a:pt x="2203450" y="188595"/>
                </a:lnTo>
                <a:close/>
              </a:path>
              <a:path w="5735320" h="2573020">
                <a:moveTo>
                  <a:pt x="2359660" y="2209800"/>
                </a:moveTo>
                <a:lnTo>
                  <a:pt x="2354326" y="2194560"/>
                </a:lnTo>
                <a:lnTo>
                  <a:pt x="2326983" y="2204415"/>
                </a:lnTo>
                <a:lnTo>
                  <a:pt x="2303030" y="2218728"/>
                </a:lnTo>
                <a:lnTo>
                  <a:pt x="2265172" y="2260600"/>
                </a:lnTo>
                <a:lnTo>
                  <a:pt x="2241905" y="2316645"/>
                </a:lnTo>
                <a:lnTo>
                  <a:pt x="2234184" y="2383155"/>
                </a:lnTo>
                <a:lnTo>
                  <a:pt x="2236114" y="2417762"/>
                </a:lnTo>
                <a:lnTo>
                  <a:pt x="2251595" y="2478989"/>
                </a:lnTo>
                <a:lnTo>
                  <a:pt x="2282317" y="2528697"/>
                </a:lnTo>
                <a:lnTo>
                  <a:pt x="2326894" y="2561615"/>
                </a:lnTo>
                <a:lnTo>
                  <a:pt x="2354326" y="2571496"/>
                </a:lnTo>
                <a:lnTo>
                  <a:pt x="2359152" y="2556129"/>
                </a:lnTo>
                <a:lnTo>
                  <a:pt x="2337663" y="2546642"/>
                </a:lnTo>
                <a:lnTo>
                  <a:pt x="2319121" y="2533396"/>
                </a:lnTo>
                <a:lnTo>
                  <a:pt x="2290826" y="2495804"/>
                </a:lnTo>
                <a:lnTo>
                  <a:pt x="2274074" y="2444559"/>
                </a:lnTo>
                <a:lnTo>
                  <a:pt x="2268474" y="2381123"/>
                </a:lnTo>
                <a:lnTo>
                  <a:pt x="2269871" y="2349004"/>
                </a:lnTo>
                <a:lnTo>
                  <a:pt x="2281059" y="2293239"/>
                </a:lnTo>
                <a:lnTo>
                  <a:pt x="2303538" y="2249182"/>
                </a:lnTo>
                <a:lnTo>
                  <a:pt x="2337930" y="2219312"/>
                </a:lnTo>
                <a:lnTo>
                  <a:pt x="2359660" y="2209800"/>
                </a:lnTo>
                <a:close/>
              </a:path>
              <a:path w="5735320" h="2573020">
                <a:moveTo>
                  <a:pt x="2646934" y="1651635"/>
                </a:moveTo>
                <a:lnTo>
                  <a:pt x="2639187" y="1585125"/>
                </a:lnTo>
                <a:lnTo>
                  <a:pt x="2615819" y="1529080"/>
                </a:lnTo>
                <a:lnTo>
                  <a:pt x="2578011" y="1487208"/>
                </a:lnTo>
                <a:lnTo>
                  <a:pt x="2526792" y="1463040"/>
                </a:lnTo>
                <a:lnTo>
                  <a:pt x="2521331" y="1478280"/>
                </a:lnTo>
                <a:lnTo>
                  <a:pt x="2543137" y="1487805"/>
                </a:lnTo>
                <a:lnTo>
                  <a:pt x="2561894" y="1500949"/>
                </a:lnTo>
                <a:lnTo>
                  <a:pt x="2590292" y="1538097"/>
                </a:lnTo>
                <a:lnTo>
                  <a:pt x="2606967" y="1588185"/>
                </a:lnTo>
                <a:lnTo>
                  <a:pt x="2612517" y="1649615"/>
                </a:lnTo>
                <a:lnTo>
                  <a:pt x="2611120" y="1682851"/>
                </a:lnTo>
                <a:lnTo>
                  <a:pt x="2599969" y="1740192"/>
                </a:lnTo>
                <a:lnTo>
                  <a:pt x="2577541" y="1784934"/>
                </a:lnTo>
                <a:lnTo>
                  <a:pt x="2543441" y="1815122"/>
                </a:lnTo>
                <a:lnTo>
                  <a:pt x="2521966" y="1824609"/>
                </a:lnTo>
                <a:lnTo>
                  <a:pt x="2526792" y="1839976"/>
                </a:lnTo>
                <a:lnTo>
                  <a:pt x="2578125" y="1815833"/>
                </a:lnTo>
                <a:lnTo>
                  <a:pt x="2615946" y="1774063"/>
                </a:lnTo>
                <a:lnTo>
                  <a:pt x="2639199" y="1718183"/>
                </a:lnTo>
                <a:lnTo>
                  <a:pt x="2644991" y="1686242"/>
                </a:lnTo>
                <a:lnTo>
                  <a:pt x="2646934" y="1651635"/>
                </a:lnTo>
                <a:close/>
              </a:path>
              <a:path w="5735320" h="2573020">
                <a:moveTo>
                  <a:pt x="2735326" y="2383155"/>
                </a:moveTo>
                <a:lnTo>
                  <a:pt x="2727579" y="2316645"/>
                </a:lnTo>
                <a:lnTo>
                  <a:pt x="2704211" y="2260600"/>
                </a:lnTo>
                <a:lnTo>
                  <a:pt x="2666403" y="2218728"/>
                </a:lnTo>
                <a:lnTo>
                  <a:pt x="2615184" y="2194560"/>
                </a:lnTo>
                <a:lnTo>
                  <a:pt x="2609723" y="2209800"/>
                </a:lnTo>
                <a:lnTo>
                  <a:pt x="2631529" y="2219312"/>
                </a:lnTo>
                <a:lnTo>
                  <a:pt x="2650299" y="2232431"/>
                </a:lnTo>
                <a:lnTo>
                  <a:pt x="2678684" y="2269617"/>
                </a:lnTo>
                <a:lnTo>
                  <a:pt x="2695359" y="2319705"/>
                </a:lnTo>
                <a:lnTo>
                  <a:pt x="2700909" y="2381123"/>
                </a:lnTo>
                <a:lnTo>
                  <a:pt x="2699512" y="2414371"/>
                </a:lnTo>
                <a:lnTo>
                  <a:pt x="2688361" y="2471712"/>
                </a:lnTo>
                <a:lnTo>
                  <a:pt x="2665933" y="2516454"/>
                </a:lnTo>
                <a:lnTo>
                  <a:pt x="2631833" y="2546642"/>
                </a:lnTo>
                <a:lnTo>
                  <a:pt x="2610358" y="2556129"/>
                </a:lnTo>
                <a:lnTo>
                  <a:pt x="2615184" y="2571496"/>
                </a:lnTo>
                <a:lnTo>
                  <a:pt x="2666517" y="2547353"/>
                </a:lnTo>
                <a:lnTo>
                  <a:pt x="2704338" y="2505583"/>
                </a:lnTo>
                <a:lnTo>
                  <a:pt x="2727591" y="2449715"/>
                </a:lnTo>
                <a:lnTo>
                  <a:pt x="2733383" y="2417762"/>
                </a:lnTo>
                <a:lnTo>
                  <a:pt x="2735326" y="2383155"/>
                </a:lnTo>
                <a:close/>
              </a:path>
              <a:path w="5735320" h="2573020">
                <a:moveTo>
                  <a:pt x="2867025" y="2193290"/>
                </a:moveTo>
                <a:lnTo>
                  <a:pt x="2778379" y="2193290"/>
                </a:lnTo>
                <a:lnTo>
                  <a:pt x="2778379" y="2208530"/>
                </a:lnTo>
                <a:lnTo>
                  <a:pt x="2834005" y="2208530"/>
                </a:lnTo>
                <a:lnTo>
                  <a:pt x="2834005" y="2557780"/>
                </a:lnTo>
                <a:lnTo>
                  <a:pt x="2778379" y="2557780"/>
                </a:lnTo>
                <a:lnTo>
                  <a:pt x="2778379" y="2573020"/>
                </a:lnTo>
                <a:lnTo>
                  <a:pt x="2867025" y="2573020"/>
                </a:lnTo>
                <a:lnTo>
                  <a:pt x="2867025" y="2557780"/>
                </a:lnTo>
                <a:lnTo>
                  <a:pt x="2867025" y="2208530"/>
                </a:lnTo>
                <a:lnTo>
                  <a:pt x="2867025" y="2193290"/>
                </a:lnTo>
                <a:close/>
              </a:path>
              <a:path w="5735320" h="2573020">
                <a:moveTo>
                  <a:pt x="3607816" y="1461770"/>
                </a:moveTo>
                <a:lnTo>
                  <a:pt x="3519297" y="1461770"/>
                </a:lnTo>
                <a:lnTo>
                  <a:pt x="3519297" y="1477010"/>
                </a:lnTo>
                <a:lnTo>
                  <a:pt x="3519297" y="1826260"/>
                </a:lnTo>
                <a:lnTo>
                  <a:pt x="3519297" y="1841500"/>
                </a:lnTo>
                <a:lnTo>
                  <a:pt x="3607816" y="1841500"/>
                </a:lnTo>
                <a:lnTo>
                  <a:pt x="3607816" y="1826260"/>
                </a:lnTo>
                <a:lnTo>
                  <a:pt x="3552190" y="1826260"/>
                </a:lnTo>
                <a:lnTo>
                  <a:pt x="3552190" y="1477010"/>
                </a:lnTo>
                <a:lnTo>
                  <a:pt x="3607816" y="1477010"/>
                </a:lnTo>
                <a:lnTo>
                  <a:pt x="3607816" y="1461770"/>
                </a:lnTo>
                <a:close/>
              </a:path>
              <a:path w="5735320" h="2573020">
                <a:moveTo>
                  <a:pt x="5227828" y="1478280"/>
                </a:moveTo>
                <a:lnTo>
                  <a:pt x="5222494" y="1463040"/>
                </a:lnTo>
                <a:lnTo>
                  <a:pt x="5195151" y="1472895"/>
                </a:lnTo>
                <a:lnTo>
                  <a:pt x="5171198" y="1487208"/>
                </a:lnTo>
                <a:lnTo>
                  <a:pt x="5133340" y="1529080"/>
                </a:lnTo>
                <a:lnTo>
                  <a:pt x="5110073" y="1585125"/>
                </a:lnTo>
                <a:lnTo>
                  <a:pt x="5102352" y="1651635"/>
                </a:lnTo>
                <a:lnTo>
                  <a:pt x="5104282" y="1686242"/>
                </a:lnTo>
                <a:lnTo>
                  <a:pt x="5119763" y="1747469"/>
                </a:lnTo>
                <a:lnTo>
                  <a:pt x="5150485" y="1797177"/>
                </a:lnTo>
                <a:lnTo>
                  <a:pt x="5195062" y="1830095"/>
                </a:lnTo>
                <a:lnTo>
                  <a:pt x="5222494" y="1839976"/>
                </a:lnTo>
                <a:lnTo>
                  <a:pt x="5227320" y="1824609"/>
                </a:lnTo>
                <a:lnTo>
                  <a:pt x="5205831" y="1815122"/>
                </a:lnTo>
                <a:lnTo>
                  <a:pt x="5187289" y="1801876"/>
                </a:lnTo>
                <a:lnTo>
                  <a:pt x="5158994" y="1764284"/>
                </a:lnTo>
                <a:lnTo>
                  <a:pt x="5142242" y="1713052"/>
                </a:lnTo>
                <a:lnTo>
                  <a:pt x="5136642" y="1649615"/>
                </a:lnTo>
                <a:lnTo>
                  <a:pt x="5138039" y="1617484"/>
                </a:lnTo>
                <a:lnTo>
                  <a:pt x="5149227" y="1561719"/>
                </a:lnTo>
                <a:lnTo>
                  <a:pt x="5171706" y="1517726"/>
                </a:lnTo>
                <a:lnTo>
                  <a:pt x="5206098" y="1487805"/>
                </a:lnTo>
                <a:lnTo>
                  <a:pt x="5227828" y="1478280"/>
                </a:lnTo>
                <a:close/>
              </a:path>
              <a:path w="5735320" h="2573020">
                <a:moveTo>
                  <a:pt x="5601970" y="1651635"/>
                </a:moveTo>
                <a:lnTo>
                  <a:pt x="5594223" y="1585125"/>
                </a:lnTo>
                <a:lnTo>
                  <a:pt x="5570855" y="1529080"/>
                </a:lnTo>
                <a:lnTo>
                  <a:pt x="5533047" y="1487208"/>
                </a:lnTo>
                <a:lnTo>
                  <a:pt x="5481828" y="1463040"/>
                </a:lnTo>
                <a:lnTo>
                  <a:pt x="5476367" y="1478280"/>
                </a:lnTo>
                <a:lnTo>
                  <a:pt x="5498173" y="1487805"/>
                </a:lnTo>
                <a:lnTo>
                  <a:pt x="5516943" y="1500949"/>
                </a:lnTo>
                <a:lnTo>
                  <a:pt x="5545328" y="1538097"/>
                </a:lnTo>
                <a:lnTo>
                  <a:pt x="5562003" y="1588185"/>
                </a:lnTo>
                <a:lnTo>
                  <a:pt x="5567553" y="1649615"/>
                </a:lnTo>
                <a:lnTo>
                  <a:pt x="5566156" y="1682851"/>
                </a:lnTo>
                <a:lnTo>
                  <a:pt x="5555005" y="1740192"/>
                </a:lnTo>
                <a:lnTo>
                  <a:pt x="5532577" y="1784934"/>
                </a:lnTo>
                <a:lnTo>
                  <a:pt x="5498477" y="1815122"/>
                </a:lnTo>
                <a:lnTo>
                  <a:pt x="5477002" y="1824609"/>
                </a:lnTo>
                <a:lnTo>
                  <a:pt x="5481828" y="1839976"/>
                </a:lnTo>
                <a:lnTo>
                  <a:pt x="5533161" y="1815833"/>
                </a:lnTo>
                <a:lnTo>
                  <a:pt x="5570982" y="1774063"/>
                </a:lnTo>
                <a:lnTo>
                  <a:pt x="5594235" y="1718183"/>
                </a:lnTo>
                <a:lnTo>
                  <a:pt x="5600027" y="1686242"/>
                </a:lnTo>
                <a:lnTo>
                  <a:pt x="5601970" y="1651635"/>
                </a:lnTo>
                <a:close/>
              </a:path>
              <a:path w="5735320" h="2573020">
                <a:moveTo>
                  <a:pt x="5735193" y="1461770"/>
                </a:moveTo>
                <a:lnTo>
                  <a:pt x="5646547" y="1461770"/>
                </a:lnTo>
                <a:lnTo>
                  <a:pt x="5646547" y="1477010"/>
                </a:lnTo>
                <a:lnTo>
                  <a:pt x="5702173" y="1477010"/>
                </a:lnTo>
                <a:lnTo>
                  <a:pt x="5702173" y="1826260"/>
                </a:lnTo>
                <a:lnTo>
                  <a:pt x="5646547" y="1826260"/>
                </a:lnTo>
                <a:lnTo>
                  <a:pt x="5646547" y="1841500"/>
                </a:lnTo>
                <a:lnTo>
                  <a:pt x="5735193" y="1841500"/>
                </a:lnTo>
                <a:lnTo>
                  <a:pt x="5735193" y="1826260"/>
                </a:lnTo>
                <a:lnTo>
                  <a:pt x="5735193" y="1477010"/>
                </a:lnTo>
                <a:lnTo>
                  <a:pt x="5735193" y="146177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819302" y="1533097"/>
            <a:ext cx="6413500" cy="2952115"/>
          </a:xfrm>
          <a:prstGeom prst="rect">
            <a:avLst/>
          </a:prstGeom>
        </p:spPr>
        <p:txBody>
          <a:bodyPr wrap="square" lIns="0" tIns="2559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14"/>
              </a:spcBef>
              <a:tabLst>
                <a:tab pos="1505585" algn="l"/>
                <a:tab pos="2058670" algn="l"/>
                <a:tab pos="2697480" algn="l"/>
                <a:tab pos="3251200" algn="l"/>
              </a:tabLst>
            </a:pPr>
            <a:r>
              <a:rPr dirty="0" sz="320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 spc="-13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dirty="0" sz="3200" spc="254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32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90">
                <a:solidFill>
                  <a:srgbClr val="585858"/>
                </a:solidFill>
                <a:latin typeface="Gulim"/>
                <a:cs typeface="Gulim"/>
              </a:rPr>
              <a:t>일대일</a:t>
            </a:r>
            <a:r>
              <a:rPr dirty="0" sz="3200" spc="-18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15">
                <a:solidFill>
                  <a:srgbClr val="585858"/>
                </a:solidFill>
                <a:latin typeface="Gulim"/>
                <a:cs typeface="Gulim"/>
              </a:rPr>
              <a:t>함수</a:t>
            </a:r>
            <a:endParaRPr sz="3200">
              <a:latin typeface="Gulim"/>
              <a:cs typeface="Gulim"/>
            </a:endParaRPr>
          </a:p>
          <a:p>
            <a:pPr marL="38100">
              <a:lnSpc>
                <a:spcPct val="100000"/>
              </a:lnSpc>
              <a:spcBef>
                <a:spcPts val="1920"/>
              </a:spcBef>
            </a:pPr>
            <a:r>
              <a:rPr dirty="0" sz="320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dirty="0" sz="3200" spc="-13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dirty="0" sz="3200" spc="-114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dirty="0" sz="3200" spc="-114">
                <a:solidFill>
                  <a:srgbClr val="585858"/>
                </a:solidFill>
                <a:latin typeface="Gulim"/>
                <a:cs typeface="Gulim"/>
              </a:rPr>
              <a:t>의</a:t>
            </a:r>
            <a:r>
              <a:rPr dirty="0" sz="3200" spc="-175">
                <a:solidFill>
                  <a:srgbClr val="585858"/>
                </a:solidFill>
                <a:latin typeface="Gulim"/>
                <a:cs typeface="Gulim"/>
              </a:rPr>
              <a:t> </a:t>
            </a:r>
            <a:r>
              <a:rPr dirty="0" sz="3200" spc="-305">
                <a:solidFill>
                  <a:srgbClr val="585858"/>
                </a:solidFill>
                <a:latin typeface="Gulim"/>
                <a:cs typeface="Gulim"/>
              </a:rPr>
              <a:t>확률질량함수</a:t>
            </a:r>
            <a:endParaRPr sz="3200">
              <a:latin typeface="Gulim"/>
              <a:cs typeface="Gulim"/>
            </a:endParaRPr>
          </a:p>
          <a:p>
            <a:pPr marL="494665">
              <a:lnSpc>
                <a:spcPct val="100000"/>
              </a:lnSpc>
              <a:spcBef>
                <a:spcPts val="1920"/>
              </a:spcBef>
              <a:tabLst>
                <a:tab pos="1033144" algn="l"/>
                <a:tab pos="1548130" algn="l"/>
                <a:tab pos="2397125" algn="l"/>
                <a:tab pos="3695700" algn="l"/>
                <a:tab pos="4516120" algn="l"/>
                <a:tab pos="6134735" algn="l"/>
              </a:tabLst>
            </a:pPr>
            <a:r>
              <a:rPr dirty="0" sz="3200" spc="-340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baseline="-15366" sz="3525" spc="367">
                <a:solidFill>
                  <a:srgbClr val="585858"/>
                </a:solidFill>
                <a:latin typeface="Cambria Math"/>
                <a:cs typeface="Cambria Math"/>
              </a:rPr>
              <a:t>𝑌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dirty="0" sz="3200" spc="16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𝑃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𝑌</a:t>
            </a:r>
            <a:r>
              <a:rPr dirty="0" sz="3200" spc="24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𝑃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	𝑋</a:t>
            </a:r>
            <a:r>
              <a:rPr dirty="0" sz="3200" spc="26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dirty="0" baseline="28368" sz="3525" spc="-37">
                <a:solidFill>
                  <a:srgbClr val="585858"/>
                </a:solidFill>
                <a:latin typeface="Cambria Math"/>
                <a:cs typeface="Cambria Math"/>
              </a:rPr>
              <a:t>−1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endParaRPr sz="3200">
              <a:latin typeface="Cambria Math"/>
              <a:cs typeface="Cambria Math"/>
            </a:endParaRPr>
          </a:p>
          <a:p>
            <a:pPr marL="1510030">
              <a:lnSpc>
                <a:spcPct val="100000"/>
              </a:lnSpc>
              <a:spcBef>
                <a:spcPts val="1925"/>
              </a:spcBef>
              <a:tabLst>
                <a:tab pos="2449195" algn="l"/>
                <a:tab pos="3267710" algn="l"/>
              </a:tabLst>
            </a:pPr>
            <a:r>
              <a:rPr dirty="0" sz="320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dirty="0" sz="3200" spc="175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dirty="0" sz="3200" spc="-409">
                <a:solidFill>
                  <a:srgbClr val="585858"/>
                </a:solidFill>
                <a:latin typeface="Cambria Math"/>
                <a:cs typeface="Cambria Math"/>
              </a:rPr>
              <a:t>𝑓</a:t>
            </a:r>
            <a:r>
              <a:rPr dirty="0" baseline="-15366" sz="3525" spc="487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dirty="0" baseline="-15366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25">
                <a:solidFill>
                  <a:srgbClr val="585858"/>
                </a:solidFill>
                <a:latin typeface="Cambria Math"/>
                <a:cs typeface="Cambria Math"/>
              </a:rPr>
              <a:t>𝑢</a:t>
            </a:r>
            <a:r>
              <a:rPr dirty="0" baseline="28368" sz="3525" spc="-37">
                <a:solidFill>
                  <a:srgbClr val="585858"/>
                </a:solidFill>
                <a:latin typeface="Cambria Math"/>
                <a:cs typeface="Cambria Math"/>
              </a:rPr>
              <a:t>−1</a:t>
            </a:r>
            <a:r>
              <a:rPr dirty="0" baseline="28368" sz="3525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dirty="0" sz="3200" spc="-50">
                <a:solidFill>
                  <a:srgbClr val="585858"/>
                </a:solidFill>
                <a:latin typeface="Cambria Math"/>
                <a:cs typeface="Cambria Math"/>
              </a:rPr>
              <a:t>𝑦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317735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wrap="square" lIns="0" tIns="762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926573" y="199771"/>
            <a:ext cx="105156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75">
                <a:solidFill>
                  <a:srgbClr val="684107"/>
                </a:solidFill>
                <a:latin typeface="Gulim"/>
                <a:cs typeface="Gulim"/>
              </a:rPr>
              <a:t>변수변환</a:t>
            </a:r>
            <a:endParaRPr sz="2500">
              <a:latin typeface="Gulim"/>
              <a:cs typeface="Gulim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373379" y="1488947"/>
            <a:ext cx="8944610" cy="3220720"/>
          </a:xfrm>
          <a:custGeom>
            <a:avLst/>
            <a:gdLst/>
            <a:ahLst/>
            <a:cxnLst/>
            <a:rect l="l" t="t" r="r" b="b"/>
            <a:pathLst>
              <a:path w="8944610" h="3220720">
                <a:moveTo>
                  <a:pt x="0" y="3220212"/>
                </a:moveTo>
                <a:lnTo>
                  <a:pt x="8944356" y="3220212"/>
                </a:lnTo>
                <a:lnTo>
                  <a:pt x="8944356" y="0"/>
                </a:lnTo>
                <a:lnTo>
                  <a:pt x="0" y="0"/>
                </a:lnTo>
                <a:lnTo>
                  <a:pt x="0" y="3220212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dirty="0" spc="-160">
                <a:latin typeface="Arial"/>
                <a:cs typeface="Arial"/>
              </a:rPr>
              <a:t> </a:t>
            </a:r>
            <a:r>
              <a:rPr dirty="0" spc="-265"/>
              <a:t>한국방송통신대학교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Saebyeol Yu</dc:creator>
  <dc:title>PowerPoint 프레젠테이션</dc:title>
  <dcterms:created xsi:type="dcterms:W3CDTF">2022-09-12T13:46:16Z</dcterms:created>
  <dcterms:modified xsi:type="dcterms:W3CDTF">2022-09-12T13:46:16Z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2022-09-12T00:00:00Z</vt:filetime>
  </property>
</Properties>
</file>